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64" r:id="rId5"/>
    <p:sldId id="274" r:id="rId6"/>
    <p:sldId id="288" r:id="rId7"/>
    <p:sldId id="258" r:id="rId8"/>
    <p:sldId id="263" r:id="rId9"/>
    <p:sldId id="267" r:id="rId10"/>
    <p:sldId id="268" r:id="rId11"/>
    <p:sldId id="291" r:id="rId12"/>
    <p:sldId id="293" r:id="rId13"/>
    <p:sldId id="259" r:id="rId14"/>
    <p:sldId id="261" r:id="rId15"/>
    <p:sldId id="260" r:id="rId16"/>
    <p:sldId id="280" r:id="rId17"/>
    <p:sldId id="283" r:id="rId18"/>
    <p:sldId id="284" r:id="rId19"/>
    <p:sldId id="286" r:id="rId20"/>
    <p:sldId id="265" r:id="rId21"/>
    <p:sldId id="269" r:id="rId22"/>
    <p:sldId id="277" r:id="rId23"/>
    <p:sldId id="270" r:id="rId24"/>
    <p:sldId id="294" r:id="rId25"/>
    <p:sldId id="275" r:id="rId26"/>
    <p:sldId id="276" r:id="rId27"/>
    <p:sldId id="278" r:id="rId28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320A8-798A-DFE9-1048-B874A4DC8394}" v="1" dt="2025-05-20T05:30:22.867"/>
    <p1510:client id="{53C3F1E1-BD62-72A5-D859-DE4C42524B0C}" v="2" dt="2025-05-19T10:39:25.007"/>
    <p1510:client id="{627C9B35-2507-F982-B77C-964CCEE61B81}" v="15" dt="2025-05-19T10:42:05.363"/>
    <p1510:client id="{9748509B-EF22-D242-AF6A-E614EC836735}" v="263" dt="2025-05-19T11:17:50.524"/>
    <p1510:client id="{E48D9282-8BE6-8D98-5654-684623F3D87A}" v="63" dt="2025-05-19T11:10:29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5955CBC-159A-48F4-859A-757A220C4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E5F8E2-5D11-4796-92DE-1675EE8CC5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D5FD3E-58C3-48DE-B9D7-EDD2A6E5F043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21828EC9-9FE8-4E0C-A11E-DC57A996C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7B5316AA-392E-4067-ABB2-055A5A48C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5D86FA-89AC-4044-9153-BA979E4FBC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B8190D0-9084-4650-9555-904F54171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272834-487F-4DEF-9D2F-8A1F566777D1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Sylvia : </a:t>
            </a:r>
            <a:r>
              <a:rPr lang="en-US" err="1">
                <a:ea typeface="Calibri"/>
                <a:cs typeface="Calibri"/>
              </a:rPr>
              <a:t>Presentasjon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lærar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72834-487F-4DEF-9D2F-8A1F566777D1}" type="slidenum">
              <a:rPr lang="nn-NO" altLang="nb-NO"/>
              <a:pPr>
                <a:defRPr/>
              </a:pPr>
              <a:t>2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58851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"/>
              <a:t>PMG</a:t>
            </a:r>
          </a:p>
          <a:p>
            <a:r>
              <a:rPr lang="nn"/>
              <a:t>Eksempel på plan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72834-487F-4DEF-9D2F-8A1F566777D1}" type="slidenum">
              <a:rPr lang="nn-NO" altLang="nb-NO" smtClean="0"/>
              <a:pPr>
                <a:defRPr/>
              </a:pPr>
              <a:t>20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9503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 Magne: 6- </a:t>
            </a:r>
            <a:r>
              <a:rPr lang="en-US" dirty="0" err="1"/>
              <a:t>åring</a:t>
            </a:r>
            <a:r>
              <a:rPr lang="en-US" dirty="0"/>
              <a:t>. Bli med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undringen</a:t>
            </a:r>
            <a:r>
              <a:rPr lang="en-US" dirty="0"/>
              <a:t>/</a:t>
            </a:r>
            <a:r>
              <a:rPr lang="en-US" dirty="0" err="1"/>
              <a:t>utforskring</a:t>
            </a:r>
            <a:r>
              <a:rPr lang="en-US" dirty="0"/>
              <a:t>. </a:t>
            </a:r>
            <a:r>
              <a:rPr lang="en-US" dirty="0" err="1"/>
              <a:t>Reflektere</a:t>
            </a:r>
            <a:r>
              <a:rPr lang="en-US" dirty="0"/>
              <a:t>/</a:t>
            </a:r>
            <a:r>
              <a:rPr lang="en-US" dirty="0" err="1"/>
              <a:t>undre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 med. </a:t>
            </a:r>
          </a:p>
          <a:p>
            <a:endParaRPr lang="en-US" dirty="0"/>
          </a:p>
          <a:p>
            <a:r>
              <a:rPr lang="en-US" dirty="0"/>
              <a:t>Marte: Tren </a:t>
            </a:r>
            <a:r>
              <a:rPr lang="en-US" dirty="0" err="1"/>
              <a:t>på</a:t>
            </a:r>
            <a:r>
              <a:rPr lang="en-US" dirty="0"/>
              <a:t> å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selvstendig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Husk </a:t>
            </a:r>
            <a:r>
              <a:rPr lang="en-US" dirty="0" err="1"/>
              <a:t>på</a:t>
            </a:r>
            <a:r>
              <a:rPr lang="en-US" dirty="0"/>
              <a:t> å bruk </a:t>
            </a:r>
            <a:r>
              <a:rPr lang="en-US" dirty="0" err="1"/>
              <a:t>sommeren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å </a:t>
            </a:r>
            <a:r>
              <a:rPr lang="en-US" dirty="0" err="1"/>
              <a:t>trene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selvstendighet</a:t>
            </a:r>
            <a:r>
              <a:rPr lang="en-US" dirty="0"/>
              <a:t>. </a:t>
            </a:r>
          </a:p>
          <a:p>
            <a:r>
              <a:rPr lang="en-US" dirty="0" err="1"/>
              <a:t>Matpakke</a:t>
            </a:r>
            <a:r>
              <a:rPr lang="en-US" dirty="0"/>
              <a:t>- </a:t>
            </a:r>
            <a:r>
              <a:rPr lang="en-US" dirty="0" err="1"/>
              <a:t>enkel</a:t>
            </a:r>
            <a:r>
              <a:rPr lang="en-US" dirty="0"/>
              <a:t> normal. Ikke ha med </a:t>
            </a:r>
            <a:r>
              <a:rPr lang="en-US" dirty="0" err="1"/>
              <a:t>kaker</a:t>
            </a:r>
            <a:r>
              <a:rPr lang="en-US" dirty="0"/>
              <a:t>/</a:t>
            </a:r>
            <a:r>
              <a:rPr lang="en-US" dirty="0" err="1"/>
              <a:t>snop</a:t>
            </a:r>
            <a:r>
              <a:rPr lang="en-US" dirty="0"/>
              <a:t>. </a:t>
            </a:r>
            <a:r>
              <a:rPr lang="en-US" dirty="0" err="1"/>
              <a:t>Enkelt</a:t>
            </a:r>
            <a:r>
              <a:rPr lang="en-US" dirty="0"/>
              <a:t> for de,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greier de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- det tar </a:t>
            </a:r>
            <a:r>
              <a:rPr lang="en-US" dirty="0" err="1"/>
              <a:t>tid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72834-487F-4DEF-9D2F-8A1F566777D1}" type="slidenum">
              <a:rPr lang="nn-NO" altLang="nb-NO"/>
              <a:pPr>
                <a:defRPr/>
              </a:pPr>
              <a:t>21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004785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Sylvia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72834-487F-4DEF-9D2F-8A1F566777D1}" type="slidenum">
              <a:rPr lang="nn-NO" altLang="nb-NO"/>
              <a:pPr>
                <a:defRPr/>
              </a:pPr>
              <a:t>22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488705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Lese </a:t>
            </a:r>
            <a:r>
              <a:rPr lang="en-US" err="1">
                <a:ea typeface="Calibri"/>
                <a:cs typeface="Calibri"/>
              </a:rPr>
              <a:t>opp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klassane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72834-487F-4DEF-9D2F-8A1F566777D1}" type="slidenum">
              <a:rPr lang="nn-NO" altLang="nb-NO"/>
              <a:pPr>
                <a:defRPr/>
              </a:pPr>
              <a:t>24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71399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/>
              <a:t>Samarbeid mellom hjem og skole er hjemlet i lov og forskrift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/>
              <a:t>Foreldrekontakter eller klassekontakter er viktige for å skape et godt skolemiljø.</a:t>
            </a:r>
          </a:p>
          <a:p>
            <a:r>
              <a:rPr lang="nb-NO"/>
              <a:t>Forskning viser at når foreldrene kjenner både hverandre og hverandres barn skapes det trygghet og økt trivsel.</a:t>
            </a:r>
          </a:p>
          <a:p>
            <a:r>
              <a:rPr lang="nb-NO"/>
              <a:t>Når foreldregruppen kjenner hverandre er det lettere å ta opp saker, det er lettere å finne gode temaer til diskusjon og samarbeidet med skolen blir godt.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2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>
            <a:extLst>
              <a:ext uri="{FF2B5EF4-FFF2-40B4-BE49-F238E27FC236}">
                <a16:creationId xmlns:a16="http://schemas.microsoft.com/office/drawing/2014/main" id="{1832BA00-81AA-4864-9497-BCF5B25D6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ssholder for notater 2">
            <a:extLst>
              <a:ext uri="{FF2B5EF4-FFF2-40B4-BE49-F238E27FC236}">
                <a16:creationId xmlns:a16="http://schemas.microsoft.com/office/drawing/2014/main" id="{DA2DD07D-B60E-4F31-9E03-87E46D8FB1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/>
              <a:t>Skuleplikt i Norge.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/>
              <a:t>Reglar for fri.Må søke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/>
              <a:t>Spør lærar om korleis. Vise interesse er det viktigaste. Jobben tek ikkje slutt. Spør. Ta kontakt.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/>
              <a:t>For at ditt barn skal lære, er det viktig at alle har det godt.. Engasjement</a:t>
            </a:r>
            <a:endParaRPr lang="nn-NO" altLang="nb-NO"/>
          </a:p>
        </p:txBody>
      </p:sp>
      <p:sp>
        <p:nvSpPr>
          <p:cNvPr id="14340" name="Plassholder for lysbildenummer 3">
            <a:extLst>
              <a:ext uri="{FF2B5EF4-FFF2-40B4-BE49-F238E27FC236}">
                <a16:creationId xmlns:a16="http://schemas.microsoft.com/office/drawing/2014/main" id="{B28A990E-1896-48A5-9E01-A8F9BFACD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394517-D362-467E-8CAA-CC9FD01EAB95}" type="slidenum">
              <a:rPr lang="nn-NO" altLang="nb-NO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nn-NO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Sylvia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72834-487F-4DEF-9D2F-8A1F566777D1}" type="slidenum">
              <a:rPr lang="nn-NO" altLang="nb-NO"/>
              <a:pPr>
                <a:defRPr/>
              </a:pPr>
              <a:t>17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50907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lysbilde 1">
            <a:extLst>
              <a:ext uri="{FF2B5EF4-FFF2-40B4-BE49-F238E27FC236}">
                <a16:creationId xmlns:a16="http://schemas.microsoft.com/office/drawing/2014/main" id="{58EA033D-3C0A-451C-A841-465803165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Plassholder for notater 2">
            <a:extLst>
              <a:ext uri="{FF2B5EF4-FFF2-40B4-BE49-F238E27FC236}">
                <a16:creationId xmlns:a16="http://schemas.microsoft.com/office/drawing/2014/main" id="{AE4BA67B-4C6E-4A6D-991E-61C224D1B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>
              <a:ea typeface="Calibri"/>
              <a:cs typeface="Calibri"/>
            </a:endParaRPr>
          </a:p>
          <a:p>
            <a:r>
              <a:rPr lang="nb-NO"/>
              <a:t>Marte: Fadderordning, trekantsamtaler, besøksdag</a:t>
            </a:r>
            <a:endParaRPr lang="en-US"/>
          </a:p>
          <a:p>
            <a:endParaRPr lang="nb-NO" dirty="0"/>
          </a:p>
          <a:p>
            <a:r>
              <a:rPr lang="nb-NO" dirty="0"/>
              <a:t>Per Magne: Heimeside og mjølk/frukt</a:t>
            </a:r>
          </a:p>
          <a:p>
            <a:endParaRPr lang="nb-NO" altLang="nb-NO">
              <a:ea typeface="Calibri"/>
              <a:cs typeface="Calibri"/>
            </a:endParaRPr>
          </a:p>
        </p:txBody>
      </p:sp>
      <p:sp>
        <p:nvSpPr>
          <p:cNvPr id="19460" name="Plassholder for lysbildenummer 3">
            <a:extLst>
              <a:ext uri="{FF2B5EF4-FFF2-40B4-BE49-F238E27FC236}">
                <a16:creationId xmlns:a16="http://schemas.microsoft.com/office/drawing/2014/main" id="{7BDE1BA4-0254-4E1C-AC22-4E5600421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08D3B6-7E67-4D47-B85B-7F44CC20592E}" type="slidenum">
              <a:rPr lang="nn-NO" altLang="nb-NO" smtClean="0"/>
              <a:pPr/>
              <a:t>18</a:t>
            </a:fld>
            <a:endParaRPr lang="nn-NO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</a:t>
            </a:r>
            <a:r>
              <a:rPr lang="nn"/>
              <a:t>levrolle – pmg</a:t>
            </a:r>
          </a:p>
          <a:p>
            <a:r>
              <a:rPr lang="nn">
                <a:ea typeface="Calibri"/>
                <a:cs typeface="Calibri"/>
              </a:rPr>
              <a:t>Faga -  pmg</a:t>
            </a:r>
            <a:endParaRPr lang="nn" dirty="0">
              <a:ea typeface="Calibri"/>
              <a:cs typeface="Calibri"/>
            </a:endParaRPr>
          </a:p>
          <a:p>
            <a:r>
              <a:rPr lang="nn">
                <a:ea typeface="Calibri"/>
                <a:cs typeface="Calibri"/>
              </a:rPr>
              <a:t>4 hovudområder - pmg</a:t>
            </a:r>
            <a:endParaRPr lang="nn" dirty="0">
              <a:ea typeface="Calibri"/>
              <a:cs typeface="Calibri"/>
            </a:endParaRPr>
          </a:p>
          <a:p>
            <a:endParaRPr lang="nn"/>
          </a:p>
          <a:p>
            <a:r>
              <a:rPr lang="nn"/>
              <a:t>Leik og klassemiljø- Marte</a:t>
            </a:r>
          </a:p>
          <a:p>
            <a:r>
              <a:rPr lang="nn"/>
              <a:t>Tidleg innsata og tilpassa opplæring- Marte</a:t>
            </a:r>
          </a:p>
          <a:p>
            <a:endParaRPr lang="nn"/>
          </a:p>
          <a:p>
            <a:r>
              <a:rPr lang="nb-NO" dirty="0">
                <a:ea typeface="Calibri"/>
                <a:cs typeface="Calibri"/>
              </a:rPr>
              <a:t>Lek- satt i system. Starter hver dag med lek. Rammelek i regi av lærer. </a:t>
            </a:r>
          </a:p>
          <a:p>
            <a:r>
              <a:rPr lang="nb-NO" dirty="0">
                <a:ea typeface="Calibri"/>
                <a:cs typeface="Calibri"/>
              </a:rPr>
              <a:t>Tidlig innsats og tilpassa oppæring- Når vi ser at noen trenger det- intensiv kursing i lesing og regning, </a:t>
            </a:r>
          </a:p>
          <a:p>
            <a:r>
              <a:rPr lang="nb-NO" dirty="0">
                <a:ea typeface="Calibri"/>
                <a:cs typeface="Calibri"/>
              </a:rPr>
              <a:t>Kleppmodellen- ved behov – ressursteam. 4 hovedområder - en del av tidlig innsats.</a:t>
            </a:r>
          </a:p>
          <a:p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72834-487F-4DEF-9D2F-8A1F566777D1}" type="slidenum">
              <a:rPr lang="nn-NO" altLang="nb-NO" smtClean="0"/>
              <a:pPr>
                <a:defRPr/>
              </a:pPr>
              <a:t>19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00791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vinklet trekant 10">
            <a:extLst>
              <a:ext uri="{FF2B5EF4-FFF2-40B4-BE49-F238E27FC236}">
                <a16:creationId xmlns:a16="http://schemas.microsoft.com/office/drawing/2014/main" id="{E4F87A06-1F32-4228-9F78-B77D669EAFB4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e 15">
            <a:extLst>
              <a:ext uri="{FF2B5EF4-FFF2-40B4-BE49-F238E27FC236}">
                <a16:creationId xmlns:a16="http://schemas.microsoft.com/office/drawing/2014/main" id="{0CD62BCD-EEFE-4A53-9F35-A2F77592636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ihåndsform 15">
              <a:extLst>
                <a:ext uri="{FF2B5EF4-FFF2-40B4-BE49-F238E27FC236}">
                  <a16:creationId xmlns:a16="http://schemas.microsoft.com/office/drawing/2014/main" id="{CE4F9FF1-5606-42A7-9F55-B14398EB2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ihåndsform 18">
              <a:extLst>
                <a:ext uri="{FF2B5EF4-FFF2-40B4-BE49-F238E27FC236}">
                  <a16:creationId xmlns:a16="http://schemas.microsoft.com/office/drawing/2014/main" id="{40053E5A-F73F-4E22-A693-0A9B5D453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ihåndsform 18">
              <a:extLst>
                <a:ext uri="{FF2B5EF4-FFF2-40B4-BE49-F238E27FC236}">
                  <a16:creationId xmlns:a16="http://schemas.microsoft.com/office/drawing/2014/main" id="{E173D8CD-40AB-4FDE-8011-228E7F025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tt linje 19">
              <a:extLst>
                <a:ext uri="{FF2B5EF4-FFF2-40B4-BE49-F238E27FC236}">
                  <a16:creationId xmlns:a16="http://schemas.microsoft.com/office/drawing/2014/main" id="{35F6F8E6-2CCF-43B4-864A-5C3BEA677433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lassholder for dato 29">
            <a:extLst>
              <a:ext uri="{FF2B5EF4-FFF2-40B4-BE49-F238E27FC236}">
                <a16:creationId xmlns:a16="http://schemas.microsoft.com/office/drawing/2014/main" id="{806AE1AF-F64E-45E8-ADE5-7ED8A2C9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224EE6-AFF2-4AEB-8E1C-A6180C40BFFA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12" name="Plassholder for bunntekst 18">
            <a:extLst>
              <a:ext uri="{FF2B5EF4-FFF2-40B4-BE49-F238E27FC236}">
                <a16:creationId xmlns:a16="http://schemas.microsoft.com/office/drawing/2014/main" id="{DDFA6D42-31CB-45E8-AC68-AEE57EA9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13" name="Plassholder for lysbildenummer 26">
            <a:extLst>
              <a:ext uri="{FF2B5EF4-FFF2-40B4-BE49-F238E27FC236}">
                <a16:creationId xmlns:a16="http://schemas.microsoft.com/office/drawing/2014/main" id="{D5E93539-0BF2-42ED-B39A-A4FBEA11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6BA4E8-AE85-4494-80F1-D6E591A8E326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17492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9">
            <a:extLst>
              <a:ext uri="{FF2B5EF4-FFF2-40B4-BE49-F238E27FC236}">
                <a16:creationId xmlns:a16="http://schemas.microsoft.com/office/drawing/2014/main" id="{0F4EA910-29F5-4AC5-BDB9-E6CB9D46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473-387A-4BEC-B895-AEB2DE3ACA4F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5" name="Plassholder for bunntekst 21">
            <a:extLst>
              <a:ext uri="{FF2B5EF4-FFF2-40B4-BE49-F238E27FC236}">
                <a16:creationId xmlns:a16="http://schemas.microsoft.com/office/drawing/2014/main" id="{72D7923C-E8C9-43F2-862A-BA93A284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17">
            <a:extLst>
              <a:ext uri="{FF2B5EF4-FFF2-40B4-BE49-F238E27FC236}">
                <a16:creationId xmlns:a16="http://schemas.microsoft.com/office/drawing/2014/main" id="{1428B185-FEEC-40CA-882F-E22CD741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21A3-CD6B-40F5-B0F2-1879C2DE6965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01420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9">
            <a:extLst>
              <a:ext uri="{FF2B5EF4-FFF2-40B4-BE49-F238E27FC236}">
                <a16:creationId xmlns:a16="http://schemas.microsoft.com/office/drawing/2014/main" id="{3EE56909-8BD0-4DCD-936B-465952E2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0EEE-C1A8-4278-8468-1F8D4E5FE357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5" name="Plassholder for bunntekst 21">
            <a:extLst>
              <a:ext uri="{FF2B5EF4-FFF2-40B4-BE49-F238E27FC236}">
                <a16:creationId xmlns:a16="http://schemas.microsoft.com/office/drawing/2014/main" id="{977443FF-73A5-47FF-8371-B5273CDE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17">
            <a:extLst>
              <a:ext uri="{FF2B5EF4-FFF2-40B4-BE49-F238E27FC236}">
                <a16:creationId xmlns:a16="http://schemas.microsoft.com/office/drawing/2014/main" id="{D1D48F04-B538-45AB-BD68-098366DF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8BEB-97B4-4722-9E0D-2BC13562920C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8566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dato 9">
            <a:extLst>
              <a:ext uri="{FF2B5EF4-FFF2-40B4-BE49-F238E27FC236}">
                <a16:creationId xmlns:a16="http://schemas.microsoft.com/office/drawing/2014/main" id="{E4C45DEE-A135-4790-8376-58F6CEA9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C1BA-E3EC-48B9-BA89-CD931533F0E0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5" name="Plassholder for bunntekst 21">
            <a:extLst>
              <a:ext uri="{FF2B5EF4-FFF2-40B4-BE49-F238E27FC236}">
                <a16:creationId xmlns:a16="http://schemas.microsoft.com/office/drawing/2014/main" id="{5D580620-6D15-4B86-85F2-C7D35CE2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17">
            <a:extLst>
              <a:ext uri="{FF2B5EF4-FFF2-40B4-BE49-F238E27FC236}">
                <a16:creationId xmlns:a16="http://schemas.microsoft.com/office/drawing/2014/main" id="{A7D9967E-634D-4D9F-B11B-B1E4FEBC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512D-1329-4AA1-90EE-789A36DD823E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966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nkeltegn 10">
            <a:extLst>
              <a:ext uri="{FF2B5EF4-FFF2-40B4-BE49-F238E27FC236}">
                <a16:creationId xmlns:a16="http://schemas.microsoft.com/office/drawing/2014/main" id="{7D0F152E-82C1-41F0-8FA5-A5C300CF5331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inkeltegn 11">
            <a:extLst>
              <a:ext uri="{FF2B5EF4-FFF2-40B4-BE49-F238E27FC236}">
                <a16:creationId xmlns:a16="http://schemas.microsoft.com/office/drawing/2014/main" id="{0E1D3706-2412-4302-8529-D0B0FA954792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EE918A58-AE46-4D88-BF39-BB8311FD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785A33-355B-40CD-938C-427002ACD355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8B805F4B-99A9-44F6-8FDB-7CA4A802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BA476028-872A-4B83-915C-3D63E8E9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6968-B946-4C06-9205-3B0A80980E2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19516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9358770-D987-4329-A66A-25F6D9A6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01B317-DC70-4FC4-BE59-F5F9DB77D466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3587B4-6DB5-4080-AC7C-65663BC2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C7F51D-68C9-4E65-886B-3B513C2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93AB-5DD5-4937-9A06-E088D5A71E2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99121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6A24E48-ED3E-428A-AB84-EE3A3A6F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D1F3C0-830C-42A6-9DBE-1AB7A5A418AB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A24E127-7CE7-40A7-B63C-1193E04E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44F5987-BB36-4D91-A761-71432CCB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B3B2-CF00-4C43-9DF8-26C653DDA66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5758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B390790-094D-41DA-8C1A-158A9532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1D5891-B7C3-4726-9A8F-63BCE7ECA589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D29CB8-2828-4841-8B8D-BE8D2C7E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4F2D644-9838-4880-89A5-59A53741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3467-130C-4CA7-B3E3-3194448A5EE6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8969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9">
            <a:extLst>
              <a:ext uri="{FF2B5EF4-FFF2-40B4-BE49-F238E27FC236}">
                <a16:creationId xmlns:a16="http://schemas.microsoft.com/office/drawing/2014/main" id="{B3E1BFC9-0B64-48D6-9433-52FB131F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10CC-DA43-4B49-91BA-77C01D649B53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3" name="Plassholder for bunntekst 21">
            <a:extLst>
              <a:ext uri="{FF2B5EF4-FFF2-40B4-BE49-F238E27FC236}">
                <a16:creationId xmlns:a16="http://schemas.microsoft.com/office/drawing/2014/main" id="{4B42E6C5-993E-4DE7-A1C8-16BB0E79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17">
            <a:extLst>
              <a:ext uri="{FF2B5EF4-FFF2-40B4-BE49-F238E27FC236}">
                <a16:creationId xmlns:a16="http://schemas.microsoft.com/office/drawing/2014/main" id="{8335B2F8-0804-4E6A-934D-13A476CF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23C1-36BA-4D8C-B081-95665C2D00C9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23512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883574A-08C3-40D8-8E03-387C5034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2BC0D9-2FF2-4D97-825B-D254FA6EB96D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16F68F4-CAC4-4096-A959-B961930C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C2E0880-C759-447B-A7FF-E44004A2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1D37-B2A8-4668-953B-70B53B0392B4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89499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åndsform 10">
            <a:extLst>
              <a:ext uri="{FF2B5EF4-FFF2-40B4-BE49-F238E27FC236}">
                <a16:creationId xmlns:a16="http://schemas.microsoft.com/office/drawing/2014/main" id="{B1F1CFDD-F0DE-4643-B50D-0653EEFE9586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ihåndsform 15">
            <a:extLst>
              <a:ext uri="{FF2B5EF4-FFF2-40B4-BE49-F238E27FC236}">
                <a16:creationId xmlns:a16="http://schemas.microsoft.com/office/drawing/2014/main" id="{89B41858-A888-4D68-BFF6-F58E2C6F199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ttvinklet trekant 15">
            <a:extLst>
              <a:ext uri="{FF2B5EF4-FFF2-40B4-BE49-F238E27FC236}">
                <a16:creationId xmlns:a16="http://schemas.microsoft.com/office/drawing/2014/main" id="{E9D1B228-05C5-4C7E-A975-B2994B6BC74A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tt linje 16">
            <a:extLst>
              <a:ext uri="{FF2B5EF4-FFF2-40B4-BE49-F238E27FC236}">
                <a16:creationId xmlns:a16="http://schemas.microsoft.com/office/drawing/2014/main" id="{6EEF91A3-5FA2-495B-8196-1A11011628A1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inkeltegn 18">
            <a:extLst>
              <a:ext uri="{FF2B5EF4-FFF2-40B4-BE49-F238E27FC236}">
                <a16:creationId xmlns:a16="http://schemas.microsoft.com/office/drawing/2014/main" id="{4E36BA03-1EFE-4567-9DCF-019DF4F39CA4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inkeltegn 19">
            <a:extLst>
              <a:ext uri="{FF2B5EF4-FFF2-40B4-BE49-F238E27FC236}">
                <a16:creationId xmlns:a16="http://schemas.microsoft.com/office/drawing/2014/main" id="{291F12B6-B642-4E40-B1E6-14AD712DDE9E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Plassholder for dato 4">
            <a:extLst>
              <a:ext uri="{FF2B5EF4-FFF2-40B4-BE49-F238E27FC236}">
                <a16:creationId xmlns:a16="http://schemas.microsoft.com/office/drawing/2014/main" id="{3BADC3C9-ABC1-408A-9F9F-9AEFC199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518114-5A8F-444D-B6CF-E50D0CC603EF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12" name="Plassholder for bunntekst 5">
            <a:extLst>
              <a:ext uri="{FF2B5EF4-FFF2-40B4-BE49-F238E27FC236}">
                <a16:creationId xmlns:a16="http://schemas.microsoft.com/office/drawing/2014/main" id="{2F45B2C7-A293-495E-BC0C-30E67A78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13" name="Plassholder for lysbildenummer 6">
            <a:extLst>
              <a:ext uri="{FF2B5EF4-FFF2-40B4-BE49-F238E27FC236}">
                <a16:creationId xmlns:a16="http://schemas.microsoft.com/office/drawing/2014/main" id="{E7159963-F9D5-438F-8895-C31E5ECD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291D-5F71-41B5-AB25-F9887ACB148C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64610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 12">
            <a:extLst>
              <a:ext uri="{FF2B5EF4-FFF2-40B4-BE49-F238E27FC236}">
                <a16:creationId xmlns:a16="http://schemas.microsoft.com/office/drawing/2014/main" id="{4BBD02F2-4A40-4F38-9D76-A6D09B93B6B8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ihåndsform 11">
            <a:extLst>
              <a:ext uri="{FF2B5EF4-FFF2-40B4-BE49-F238E27FC236}">
                <a16:creationId xmlns:a16="http://schemas.microsoft.com/office/drawing/2014/main" id="{A79662BC-7D06-4A4C-958F-84DBCEE2E78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ttvinklet trekant 13">
            <a:extLst>
              <a:ext uri="{FF2B5EF4-FFF2-40B4-BE49-F238E27FC236}">
                <a16:creationId xmlns:a16="http://schemas.microsoft.com/office/drawing/2014/main" id="{2D875A69-E266-4ADB-BBF3-383AE1EA267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71895A8B-91A5-4074-B366-8C34B7152C9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>
            <a:extLst>
              <a:ext uri="{FF2B5EF4-FFF2-40B4-BE49-F238E27FC236}">
                <a16:creationId xmlns:a16="http://schemas.microsoft.com/office/drawing/2014/main" id="{06CDBE52-0532-4679-B009-86BD488D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33" name="Plassholder for tekst 29">
            <a:extLst>
              <a:ext uri="{FF2B5EF4-FFF2-40B4-BE49-F238E27FC236}">
                <a16:creationId xmlns:a16="http://schemas.microsoft.com/office/drawing/2014/main" id="{A5AD01FC-1E95-4CA6-AA0C-6720A1957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F73702E5-C04C-44BE-9241-3BDB1C967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947D118-A823-4304-9C7F-B27A5084E432}" type="datetimeFigureOut">
              <a:rPr lang="nn-NO"/>
              <a:pPr>
                <a:defRPr/>
              </a:pPr>
              <a:t>21.05.2025</a:t>
            </a:fld>
            <a:endParaRPr lang="nn-NO"/>
          </a:p>
        </p:txBody>
      </p:sp>
      <p:sp>
        <p:nvSpPr>
          <p:cNvPr id="22" name="Plassholder for bunntekst 21">
            <a:extLst>
              <a:ext uri="{FF2B5EF4-FFF2-40B4-BE49-F238E27FC236}">
                <a16:creationId xmlns:a16="http://schemas.microsoft.com/office/drawing/2014/main" id="{47667E10-5E8E-4C58-9513-4F20A0A5A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C27926A5-D8C1-46F6-88A2-B7BA89540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F60BEB8A-CB38-4136-A262-D382EE9C680E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7" r:id="rId2"/>
    <p:sldLayoutId id="2147483882" r:id="rId3"/>
    <p:sldLayoutId id="2147483883" r:id="rId4"/>
    <p:sldLayoutId id="2147483884" r:id="rId5"/>
    <p:sldLayoutId id="2147483885" r:id="rId6"/>
    <p:sldLayoutId id="2147483878" r:id="rId7"/>
    <p:sldLayoutId id="2147483886" r:id="rId8"/>
    <p:sldLayoutId id="2147483887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klepp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olefrukt.no/" TargetMode="External"/><Relationship Id="rId4" Type="http://schemas.openxmlformats.org/officeDocument/2006/relationships/hyperlink" Target="https://www.skolelyst.no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g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0F8B3D7-749E-4B72-9688-7A2F708D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	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6E9330ED-C31B-5E4A-ABCA-82F37B661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59" y="280119"/>
            <a:ext cx="5921274" cy="58467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innhold 1">
            <a:extLst>
              <a:ext uri="{FF2B5EF4-FFF2-40B4-BE49-F238E27FC236}">
                <a16:creationId xmlns:a16="http://schemas.microsoft.com/office/drawing/2014/main" id="{7AEDEFB1-8893-4340-85BD-724E9287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9283"/>
            <a:ext cx="8229600" cy="4222703"/>
          </a:xfrm>
        </p:spPr>
        <p:txBody>
          <a:bodyPr/>
          <a:lstStyle/>
          <a:p>
            <a:pPr eaLnBrk="1" hangingPunct="1"/>
            <a:endParaRPr lang="nn" altLang="nb-NO"/>
          </a:p>
          <a:p>
            <a:pPr eaLnBrk="1" hangingPunct="1"/>
            <a:r>
              <a:rPr lang="nn" altLang="nb-NO" sz="3200" b="1"/>
              <a:t>Skulen har ansvar for å:</a:t>
            </a:r>
          </a:p>
          <a:p>
            <a:pPr eaLnBrk="1" hangingPunct="1"/>
            <a:r>
              <a:rPr lang="nb-NO" altLang="nb-NO"/>
              <a:t>Gje opplæring ut </a:t>
            </a:r>
            <a:r>
              <a:rPr lang="nb-NO" altLang="nb-NO" err="1"/>
              <a:t>frå</a:t>
            </a:r>
            <a:r>
              <a:rPr lang="nb-NO" altLang="nb-NO"/>
              <a:t> </a:t>
            </a:r>
            <a:r>
              <a:rPr lang="nb-NO" altLang="nb-NO" err="1"/>
              <a:t>opplæringslova</a:t>
            </a:r>
            <a:r>
              <a:rPr lang="nb-NO" altLang="nb-NO"/>
              <a:t> og læreplan</a:t>
            </a:r>
            <a:r>
              <a:rPr lang="nn" altLang="nb-NO"/>
              <a:t> LK20</a:t>
            </a:r>
            <a:endParaRPr lang="nb-NO" altLang="nb-NO"/>
          </a:p>
          <a:p>
            <a:pPr eaLnBrk="1" hangingPunct="1"/>
            <a:r>
              <a:rPr lang="nb-NO" altLang="nb-NO"/>
              <a:t>Skape eit trygt og godt læringsmiljø</a:t>
            </a:r>
          </a:p>
          <a:p>
            <a:pPr eaLnBrk="1" hangingPunct="1"/>
            <a:r>
              <a:rPr lang="nb-NO" altLang="nb-NO"/>
              <a:t>Ha systematisk kontakt og samarbeid med heimen</a:t>
            </a:r>
          </a:p>
          <a:p>
            <a:pPr eaLnBrk="1" hangingPunct="1"/>
            <a:r>
              <a:rPr lang="nb-NO" altLang="nb-NO"/>
              <a:t>Gje god informasjon til </a:t>
            </a:r>
            <a:r>
              <a:rPr lang="nb-NO" altLang="nb-NO" err="1"/>
              <a:t>heimane</a:t>
            </a:r>
            <a:endParaRPr lang="nb-NO" alt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53933DB-BB6A-4A4E-9D93-8929AEDE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n"/>
              <a:t>Litt om grunnskulen</a:t>
            </a:r>
            <a:endParaRPr lang="nn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innhold 1">
            <a:extLst>
              <a:ext uri="{FF2B5EF4-FFF2-40B4-BE49-F238E27FC236}">
                <a16:creationId xmlns:a16="http://schemas.microsoft.com/office/drawing/2014/main" id="{CDC3729A-A92D-428A-8E1B-4100951F4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8013"/>
            <a:ext cx="8229600" cy="4081350"/>
          </a:xfrm>
        </p:spPr>
        <p:txBody>
          <a:bodyPr/>
          <a:lstStyle/>
          <a:p>
            <a:pPr eaLnBrk="1" hangingPunct="1"/>
            <a:r>
              <a:rPr lang="nn" altLang="nb-NO" sz="2400"/>
              <a:t>Sørge for at barna kjem på skulen, til start 08.15</a:t>
            </a:r>
            <a:endParaRPr lang="nb-NO" altLang="nb-NO" sz="2400"/>
          </a:p>
          <a:p>
            <a:pPr eaLnBrk="1" hangingPunct="1"/>
            <a:r>
              <a:rPr lang="nb-NO" altLang="nb-NO" sz="2400"/>
              <a:t>Samarbeide med skulen</a:t>
            </a:r>
          </a:p>
          <a:p>
            <a:pPr eaLnBrk="1" hangingPunct="1"/>
            <a:r>
              <a:rPr lang="nb-NO" altLang="nb-NO" sz="2400"/>
              <a:t>Informere skulen ved </a:t>
            </a:r>
            <a:r>
              <a:rPr lang="nb-NO" altLang="nb-NO" sz="2400" err="1"/>
              <a:t>fråver</a:t>
            </a:r>
            <a:endParaRPr lang="nb-NO" altLang="nb-NO" sz="2400"/>
          </a:p>
          <a:p>
            <a:pPr eaLnBrk="1" hangingPunct="1"/>
            <a:r>
              <a:rPr lang="nb-NO" altLang="nb-NO" sz="2400"/>
              <a:t>Søke om fri </a:t>
            </a:r>
            <a:r>
              <a:rPr lang="nb-NO" altLang="nb-NO" sz="2400" err="1"/>
              <a:t>frå</a:t>
            </a:r>
            <a:r>
              <a:rPr lang="nb-NO" altLang="nb-NO" sz="2400"/>
              <a:t> opplæringa ved ferie </a:t>
            </a:r>
            <a:r>
              <a:rPr lang="nb-NO" altLang="nb-NO" sz="2400" err="1"/>
              <a:t>etc</a:t>
            </a:r>
            <a:endParaRPr lang="nb-NO" altLang="nb-NO" sz="2400"/>
          </a:p>
          <a:p>
            <a:pPr eaLnBrk="1" hangingPunct="1"/>
            <a:r>
              <a:rPr lang="nb-NO" altLang="nb-NO" sz="2400"/>
              <a:t>Vise interesse for </a:t>
            </a:r>
            <a:r>
              <a:rPr lang="nb-NO" altLang="nb-NO" sz="2400" err="1"/>
              <a:t>skulearbeidet</a:t>
            </a:r>
            <a:r>
              <a:rPr lang="nb-NO" altLang="nb-NO" sz="2400"/>
              <a:t> og hjelpe barnet</a:t>
            </a:r>
          </a:p>
          <a:p>
            <a:pPr eaLnBrk="1" hangingPunct="1"/>
            <a:r>
              <a:rPr lang="nb-NO" altLang="nb-NO" sz="2400"/>
              <a:t>Møte på foreldremøte og </a:t>
            </a:r>
            <a:r>
              <a:rPr lang="nb-NO" altLang="nb-NO" sz="2400" err="1"/>
              <a:t>utviklingssamtalar</a:t>
            </a:r>
            <a:endParaRPr lang="nb-NO" altLang="nb-NO" sz="2400"/>
          </a:p>
          <a:p>
            <a:pPr eaLnBrk="1" hangingPunct="1"/>
            <a:r>
              <a:rPr lang="nb-NO" altLang="nb-NO" sz="2400"/>
              <a:t>Fylgje opp informasjon som blir sendt heim</a:t>
            </a:r>
          </a:p>
          <a:p>
            <a:pPr eaLnBrk="1" hangingPunct="1"/>
            <a:r>
              <a:rPr lang="nb-NO" altLang="nb-NO" sz="2400"/>
              <a:t>Ta ansvar for å sikre eit godt læringsmiljø</a:t>
            </a:r>
          </a:p>
          <a:p>
            <a:pPr eaLnBrk="1" hangingPunct="1"/>
            <a:r>
              <a:rPr lang="nb-NO" altLang="nb-NO" sz="2400"/>
              <a:t>Ta </a:t>
            </a:r>
            <a:r>
              <a:rPr lang="nn" altLang="nb-NO" sz="2400"/>
              <a:t>kontakt med skulen når nødvendig</a:t>
            </a:r>
            <a:endParaRPr lang="nn-NO" altLang="nb-NO" sz="24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29E65D-B917-4D8C-B057-3D0030F8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pPr eaLnBrk="1" hangingPunct="1">
              <a:defRPr/>
            </a:pPr>
            <a:r>
              <a:rPr lang="nn" sz="3200"/>
              <a:t>Forventningar</a:t>
            </a:r>
            <a:r>
              <a:rPr lang="nb-NO" sz="3200"/>
              <a:t> </a:t>
            </a:r>
            <a:r>
              <a:rPr lang="nn" sz="3200"/>
              <a:t>til elevar</a:t>
            </a:r>
            <a:r>
              <a:rPr lang="nb-NO" sz="3200"/>
              <a:t> </a:t>
            </a:r>
            <a:r>
              <a:rPr lang="nn" sz="3200"/>
              <a:t>og foreldre</a:t>
            </a:r>
            <a:endParaRPr lang="nn-NO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innhold 1">
            <a:extLst>
              <a:ext uri="{FF2B5EF4-FFF2-40B4-BE49-F238E27FC236}">
                <a16:creationId xmlns:a16="http://schemas.microsoft.com/office/drawing/2014/main" id="{F2DC7894-9A93-45C4-A76F-EDD44AC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7770"/>
            <a:ext cx="8229600" cy="4785627"/>
          </a:xfrm>
        </p:spPr>
        <p:txBody>
          <a:bodyPr/>
          <a:lstStyle/>
          <a:p>
            <a:pPr marL="567055" indent="-457200" eaLnBrk="1" hangingPunct="1">
              <a:buFont typeface="Wingdings" pitchFamily="2" charset="2"/>
              <a:buChar char="Ø"/>
            </a:pPr>
            <a:r>
              <a:rPr lang="nb-NO" altLang="nb-NO"/>
              <a:t>God kontakt med personale og leiing</a:t>
            </a:r>
            <a:endParaRPr lang="nb-NO"/>
          </a:p>
          <a:p>
            <a:pPr marL="567055" indent="-457200" eaLnBrk="1" hangingPunct="1">
              <a:buFont typeface="Wingdings" pitchFamily="2" charset="2"/>
              <a:buChar char="Ø"/>
            </a:pPr>
            <a:r>
              <a:rPr lang="nb-NO" altLang="nb-NO"/>
              <a:t>Få god informasjon om :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/>
              <a:t>Korleis det går med barnet / barnet si utvikling?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/>
              <a:t>Mål for opplæringa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/>
              <a:t>Korleis heimen kan bidra for å nå måla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 err="1"/>
              <a:t>Arbeidsmåtar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/>
              <a:t>Vurdering</a:t>
            </a:r>
            <a:endParaRPr lang="nb-NO" altLang="nb-NO">
              <a:cs typeface="Lucida Sans Unicode"/>
            </a:endParaRPr>
          </a:p>
          <a:p>
            <a:pPr marL="620395" lvl="1"/>
            <a:r>
              <a:rPr lang="nb-NO" altLang="nb-NO">
                <a:ea typeface="+mn-lt"/>
                <a:cs typeface="+mn-lt"/>
              </a:rPr>
              <a:t>Fritak </a:t>
            </a:r>
            <a:r>
              <a:rPr lang="nb-NO" altLang="nb-NO" err="1">
                <a:ea typeface="+mn-lt"/>
                <a:cs typeface="+mn-lt"/>
              </a:rPr>
              <a:t>frå</a:t>
            </a:r>
            <a:r>
              <a:rPr lang="nb-NO" altLang="nb-NO">
                <a:ea typeface="+mn-lt"/>
                <a:cs typeface="+mn-lt"/>
              </a:rPr>
              <a:t> </a:t>
            </a:r>
            <a:r>
              <a:rPr lang="nb-NO" altLang="nb-NO" err="1">
                <a:ea typeface="+mn-lt"/>
                <a:cs typeface="+mn-lt"/>
              </a:rPr>
              <a:t>aktivitetar</a:t>
            </a:r>
            <a:r>
              <a:rPr lang="nb-NO" altLang="nb-NO">
                <a:ea typeface="+mn-lt"/>
                <a:cs typeface="+mn-lt"/>
              </a:rPr>
              <a:t> i opplæringa</a:t>
            </a:r>
          </a:p>
          <a:p>
            <a:pPr marL="478790" indent="-342900" eaLnBrk="1" hangingPunct="1">
              <a:buFont typeface="Wingdings" pitchFamily="2" charset="2"/>
              <a:buChar char="Ø"/>
            </a:pPr>
            <a:r>
              <a:rPr lang="nb-NO" altLang="nb-NO"/>
              <a:t>§12 Eleven sin rett til </a:t>
            </a:r>
            <a:r>
              <a:rPr lang="nb-NO" altLang="nb-NO" b="1" err="1"/>
              <a:t>eit</a:t>
            </a:r>
            <a:r>
              <a:rPr lang="nb-NO" altLang="nb-NO" b="1"/>
              <a:t> trygt og godt </a:t>
            </a:r>
            <a:r>
              <a:rPr lang="nb-NO" altLang="nb-NO" b="1" err="1"/>
              <a:t>skulemiljø</a:t>
            </a:r>
            <a:endParaRPr lang="nb-NO" altLang="nb-NO" b="1">
              <a:cs typeface="Lucida Sans Unicode"/>
            </a:endParaRPr>
          </a:p>
          <a:p>
            <a:pPr marL="620395" lvl="1" eaLnBrk="1" hangingPunct="1">
              <a:buFont typeface="Wingdings" panose="05000000000000000000" pitchFamily="2" charset="2"/>
              <a:buChar char="v"/>
            </a:pPr>
            <a:endParaRPr lang="nb-NO" altLang="nb-NO" b="1">
              <a:cs typeface="Lucida Sans Unicode"/>
            </a:endParaRPr>
          </a:p>
          <a:p>
            <a:pPr marL="620395" lvl="1" eaLnBrk="1" hangingPunct="1">
              <a:buFont typeface="Wingdings" panose="05000000000000000000" pitchFamily="2" charset="2"/>
              <a:buChar char="v"/>
            </a:pPr>
            <a:endParaRPr lang="nb-NO" altLang="nb-NO" b="1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2308CFC-AE78-4A36-9DBB-018AC545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72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/>
              <a:t>Foreldra sine rettar</a:t>
            </a:r>
            <a:endParaRPr lang="nn-N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323357" y="1273891"/>
            <a:ext cx="8374137" cy="342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99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080" y="658146"/>
            <a:ext cx="6527055" cy="3571323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sz="2050">
                <a:solidFill>
                  <a:schemeClr val="accent1"/>
                </a:solidFill>
              </a:rPr>
              <a:t>Nulltoleranse mot mobbing - regelverk om skolemiljø</a:t>
            </a:r>
          </a:p>
          <a:p>
            <a:pPr indent="0">
              <a:buNone/>
            </a:pPr>
            <a:br>
              <a:rPr lang="nb-NO" sz="2050"/>
            </a:br>
            <a:r>
              <a:rPr lang="nb-NO" sz="1500"/>
              <a:t>Alle </a:t>
            </a:r>
            <a:r>
              <a:rPr lang="nb-NO" sz="1500" err="1"/>
              <a:t>elevar</a:t>
            </a:r>
            <a:r>
              <a:rPr lang="nb-NO" sz="1500"/>
              <a:t> har rett til å ha </a:t>
            </a:r>
            <a:r>
              <a:rPr lang="nb-NO" sz="1500" err="1"/>
              <a:t>eit</a:t>
            </a:r>
            <a:r>
              <a:rPr lang="nb-NO" sz="1500"/>
              <a:t> </a:t>
            </a:r>
            <a:r>
              <a:rPr lang="nb-NO" sz="1500">
                <a:solidFill>
                  <a:schemeClr val="accent1"/>
                </a:solidFill>
              </a:rPr>
              <a:t>trygt og godt skolemiljø </a:t>
            </a:r>
            <a:br>
              <a:rPr lang="nb-NO" sz="1500"/>
            </a:br>
            <a:r>
              <a:rPr lang="nb-NO" sz="1500"/>
              <a:t>som </a:t>
            </a:r>
            <a:r>
              <a:rPr lang="nb-NO" sz="1500" err="1"/>
              <a:t>fremjar</a:t>
            </a:r>
            <a:r>
              <a:rPr lang="nb-NO" sz="1500"/>
              <a:t> helse, trivsel og læring. </a:t>
            </a:r>
            <a:br>
              <a:rPr lang="nb-NO" sz="1500"/>
            </a:br>
            <a:br>
              <a:rPr lang="nb-NO" sz="1500"/>
            </a:br>
            <a:r>
              <a:rPr lang="nb-NO" sz="1500"/>
              <a:t>Det er </a:t>
            </a:r>
            <a:r>
              <a:rPr lang="nb-NO" sz="1500" err="1"/>
              <a:t>elevane</a:t>
            </a:r>
            <a:r>
              <a:rPr lang="nb-NO" sz="1500"/>
              <a:t> si eiga</a:t>
            </a:r>
            <a:r>
              <a:rPr lang="nb-NO" sz="1500">
                <a:solidFill>
                  <a:schemeClr val="accent1"/>
                </a:solidFill>
              </a:rPr>
              <a:t> oppleving </a:t>
            </a:r>
            <a:r>
              <a:rPr lang="nb-NO" sz="1500"/>
              <a:t>av korleis </a:t>
            </a:r>
            <a:r>
              <a:rPr lang="nb-NO" sz="1500" err="1"/>
              <a:t>dei</a:t>
            </a:r>
            <a:r>
              <a:rPr lang="nb-NO" sz="1500"/>
              <a:t> har det</a:t>
            </a:r>
            <a:br>
              <a:rPr lang="nb-NO" sz="1500"/>
            </a:br>
            <a:r>
              <a:rPr lang="nb-NO" sz="1500"/>
              <a:t>på skolen, som er </a:t>
            </a:r>
            <a:r>
              <a:rPr lang="nb-NO" sz="1500" err="1"/>
              <a:t>avgjerande</a:t>
            </a:r>
            <a:r>
              <a:rPr lang="nb-NO" sz="1500"/>
              <a:t>.</a:t>
            </a:r>
            <a:br>
              <a:rPr lang="nb-NO" sz="1500"/>
            </a:br>
            <a:br>
              <a:rPr lang="nb-NO" sz="1500"/>
            </a:br>
            <a:endParaRPr lang="nb-NO"/>
          </a:p>
          <a:p>
            <a:pPr indent="-255270"/>
            <a:endParaRPr lang="nb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" y="6076705"/>
            <a:ext cx="8920949" cy="12787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08081" y="3182702"/>
            <a:ext cx="6059057" cy="29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23357" y="1273891"/>
            <a:ext cx="8374137" cy="342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99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8" y="6061391"/>
            <a:ext cx="8920949" cy="12787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200208" y="2751681"/>
            <a:ext cx="8601007" cy="3263450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08081" y="658146"/>
            <a:ext cx="4614468" cy="3017152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sz="2052">
                <a:solidFill>
                  <a:schemeClr val="accent1"/>
                </a:solidFill>
              </a:rPr>
              <a:t>Skolen skal </a:t>
            </a:r>
            <a:br>
              <a:rPr lang="nb-NO" sz="1368"/>
            </a:br>
            <a:endParaRPr lang="nb-NO" sz="1368"/>
          </a:p>
          <a:p>
            <a:pPr marL="390952" indent="-390952"/>
            <a:r>
              <a:rPr lang="nb-NO" sz="1539"/>
              <a:t>følgje med på at </a:t>
            </a:r>
            <a:r>
              <a:rPr lang="nb-NO" sz="1539" err="1"/>
              <a:t>elevane</a:t>
            </a:r>
            <a:r>
              <a:rPr lang="nb-NO" sz="1539"/>
              <a:t> har det det trygt og godt på skolen</a:t>
            </a:r>
          </a:p>
          <a:p>
            <a:pPr marL="390952" indent="-390952"/>
            <a:r>
              <a:rPr lang="nb-NO" sz="1539"/>
              <a:t>gripe inn og stoppe det med </a:t>
            </a:r>
            <a:r>
              <a:rPr lang="nb-NO" sz="1539" err="1"/>
              <a:t>ein</a:t>
            </a:r>
            <a:r>
              <a:rPr lang="nb-NO" sz="1539"/>
              <a:t> gong, dersom det er </a:t>
            </a:r>
            <a:r>
              <a:rPr lang="nb-NO" sz="1539" err="1"/>
              <a:t>mogleg</a:t>
            </a:r>
            <a:endParaRPr lang="nb-NO" sz="1539"/>
          </a:p>
          <a:p>
            <a:pPr marL="390952" indent="-390952"/>
            <a:r>
              <a:rPr lang="nb-NO" sz="1539" err="1"/>
              <a:t>seie</a:t>
            </a:r>
            <a:r>
              <a:rPr lang="nb-NO" sz="1539"/>
              <a:t> </a:t>
            </a:r>
            <a:r>
              <a:rPr lang="nb-NO" sz="1539" err="1"/>
              <a:t>frå</a:t>
            </a:r>
            <a:r>
              <a:rPr lang="nb-NO" sz="1539"/>
              <a:t> til rektor</a:t>
            </a:r>
          </a:p>
          <a:p>
            <a:pPr marL="390952" indent="-390952"/>
            <a:r>
              <a:rPr lang="nb-NO" sz="1539" err="1"/>
              <a:t>undersøkje</a:t>
            </a:r>
            <a:r>
              <a:rPr lang="nb-NO" sz="1539"/>
              <a:t> det som har skjedd</a:t>
            </a:r>
          </a:p>
          <a:p>
            <a:pPr marL="390952" indent="-390952"/>
            <a:r>
              <a:rPr lang="nb-NO" sz="1539"/>
              <a:t>lage </a:t>
            </a:r>
            <a:r>
              <a:rPr lang="nb-NO" sz="1539" err="1"/>
              <a:t>ein</a:t>
            </a:r>
            <a:r>
              <a:rPr lang="nb-NO" sz="1539"/>
              <a:t> plan med tiltak</a:t>
            </a:r>
          </a:p>
          <a:p>
            <a:pPr indent="0">
              <a:buNone/>
            </a:pPr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803491" y="1335466"/>
            <a:ext cx="3017152" cy="1197636"/>
          </a:xfrm>
          <a:prstGeom prst="rect">
            <a:avLst/>
          </a:prstGeom>
          <a:solidFill>
            <a:srgbClr val="B6DEE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nb-NO" sz="1197">
                <a:cs typeface="Calibri" panose="020F0502020204030204" pitchFamily="34" charset="0"/>
              </a:rPr>
            </a:br>
            <a:r>
              <a:rPr lang="nb-NO" sz="1197">
                <a:cs typeface="Calibri" panose="020F0502020204030204" pitchFamily="34" charset="0"/>
              </a:rPr>
              <a:t>Dersom </a:t>
            </a:r>
            <a:r>
              <a:rPr lang="nb-NO" sz="1197" err="1">
                <a:cs typeface="Calibri" panose="020F0502020204030204" pitchFamily="34" charset="0"/>
              </a:rPr>
              <a:t>ein</a:t>
            </a:r>
            <a:r>
              <a:rPr lang="nb-NO" sz="1197">
                <a:cs typeface="Calibri" panose="020F0502020204030204" pitchFamily="34" charset="0"/>
              </a:rPr>
              <a:t> elev opplever å bli mobba eller krenkt av </a:t>
            </a:r>
            <a:r>
              <a:rPr lang="nb-NO" sz="1197" err="1">
                <a:cs typeface="Calibri" panose="020F0502020204030204" pitchFamily="34" charset="0"/>
              </a:rPr>
              <a:t>ein</a:t>
            </a:r>
            <a:r>
              <a:rPr lang="nb-NO" sz="1197">
                <a:cs typeface="Calibri" panose="020F0502020204030204" pitchFamily="34" charset="0"/>
              </a:rPr>
              <a:t> </a:t>
            </a:r>
            <a:r>
              <a:rPr lang="nb-NO" sz="1197" err="1">
                <a:cs typeface="Calibri" panose="020F0502020204030204" pitchFamily="34" charset="0"/>
              </a:rPr>
              <a:t>lærar</a:t>
            </a:r>
            <a:r>
              <a:rPr lang="nb-NO" sz="1197">
                <a:cs typeface="Calibri" panose="020F0502020204030204" pitchFamily="34" charset="0"/>
              </a:rPr>
              <a:t> eller andre som jobbar på skolen, har skolen </a:t>
            </a:r>
            <a:r>
              <a:rPr lang="nb-NO" sz="1197" err="1">
                <a:cs typeface="Calibri" panose="020F0502020204030204" pitchFamily="34" charset="0"/>
              </a:rPr>
              <a:t>eit</a:t>
            </a:r>
            <a:r>
              <a:rPr lang="nb-NO" sz="1197">
                <a:cs typeface="Calibri" panose="020F0502020204030204" pitchFamily="34" charset="0"/>
              </a:rPr>
              <a:t> ekstra ansvar for å følgje opp sak</a:t>
            </a:r>
            <a:r>
              <a:rPr lang="nb-NO" sz="1197"/>
              <a:t>.</a:t>
            </a:r>
          </a:p>
          <a:p>
            <a:endParaRPr lang="nb-NO" sz="1197"/>
          </a:p>
        </p:txBody>
      </p:sp>
    </p:spTree>
    <p:extLst>
      <p:ext uri="{BB962C8B-B14F-4D97-AF65-F5344CB8AC3E}">
        <p14:creationId xmlns:p14="http://schemas.microsoft.com/office/powerpoint/2010/main" val="50387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23357" y="1273891"/>
            <a:ext cx="8374137" cy="342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99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8" y="6061391"/>
            <a:ext cx="8920949" cy="127872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08081" y="658146"/>
            <a:ext cx="4614468" cy="4133504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sz="2050">
                <a:solidFill>
                  <a:schemeClr val="accent1"/>
                </a:solidFill>
              </a:rPr>
              <a:t>Melde saka til </a:t>
            </a:r>
            <a:r>
              <a:rPr lang="nb-NO" sz="2050" err="1">
                <a:solidFill>
                  <a:schemeClr val="accent1"/>
                </a:solidFill>
              </a:rPr>
              <a:t>Statsforvaltar</a:t>
            </a:r>
            <a:br>
              <a:rPr lang="nb-NO" sz="1350"/>
            </a:br>
            <a:endParaRPr lang="nb-NO" sz="1368"/>
          </a:p>
          <a:p>
            <a:pPr indent="0">
              <a:buNone/>
            </a:pPr>
            <a:r>
              <a:rPr lang="nb-NO" sz="1500"/>
              <a:t>Dersom du meiner at skolen </a:t>
            </a:r>
            <a:r>
              <a:rPr lang="nb-NO" sz="1500" err="1"/>
              <a:t>ikkje</a:t>
            </a:r>
            <a:r>
              <a:rPr lang="nb-NO" sz="1500"/>
              <a:t> har gjort nok for å stoppe </a:t>
            </a:r>
            <a:r>
              <a:rPr lang="nb-NO" sz="1500" err="1"/>
              <a:t>krenkingar</a:t>
            </a:r>
            <a:r>
              <a:rPr lang="nb-NO" sz="1500"/>
              <a:t>, kan du melde saka til </a:t>
            </a:r>
            <a:r>
              <a:rPr lang="nn" sz="1500"/>
              <a:t>Statsforvaltaren.</a:t>
            </a:r>
            <a:br>
              <a:rPr lang="nb-NO" sz="1500"/>
            </a:br>
            <a:endParaRPr lang="nb-NO" sz="1539"/>
          </a:p>
          <a:p>
            <a:pPr marL="292735" indent="-292735"/>
            <a:r>
              <a:rPr lang="nb-NO" sz="1500"/>
              <a:t>Først må du ha </a:t>
            </a:r>
            <a:r>
              <a:rPr lang="nb-NO" sz="1500" err="1"/>
              <a:t>teke</a:t>
            </a:r>
            <a:r>
              <a:rPr lang="nb-NO" sz="1500"/>
              <a:t> opp saka med rektor på skolen.</a:t>
            </a:r>
            <a:endParaRPr lang="nb-NO" sz="1500">
              <a:cs typeface="Lucida Sans Unicode"/>
            </a:endParaRPr>
          </a:p>
          <a:p>
            <a:pPr marL="292735" indent="-292735"/>
            <a:r>
              <a:rPr lang="nb-NO" sz="1500"/>
              <a:t>Det må ha gått minst ei veke </a:t>
            </a:r>
            <a:r>
              <a:rPr lang="nb-NO" sz="1500" err="1"/>
              <a:t>frå</a:t>
            </a:r>
            <a:r>
              <a:rPr lang="nb-NO" sz="1500"/>
              <a:t> du tok opp saka med rektor.</a:t>
            </a:r>
            <a:endParaRPr lang="nb-NO" sz="1500">
              <a:cs typeface="Lucida Sans Unicode"/>
            </a:endParaRPr>
          </a:p>
          <a:p>
            <a:pPr marL="292735" indent="-292735"/>
            <a:r>
              <a:rPr lang="nb-NO" sz="1500"/>
              <a:t>Saka må gjelde skolemiljøet på den skolen eleven går på n</a:t>
            </a:r>
            <a:r>
              <a:rPr lang="nn" sz="1500"/>
              <a:t>å.</a:t>
            </a:r>
            <a:endParaRPr lang="nb-NO" sz="1500">
              <a:cs typeface="Lucida Sans Unicode"/>
            </a:endParaRPr>
          </a:p>
          <a:p>
            <a:pPr marL="292735" indent="-292735"/>
            <a:r>
              <a:rPr lang="nb-NO" sz="1500"/>
              <a:t>Er det helt spesielle tilfelle, kan du uansett ta kontakt med </a:t>
            </a:r>
            <a:r>
              <a:rPr lang="nb-NO" sz="1500" err="1"/>
              <a:t>Statsforvaltar</a:t>
            </a:r>
            <a:r>
              <a:rPr lang="nb-NO" sz="1500"/>
              <a:t>.</a:t>
            </a:r>
            <a:endParaRPr lang="nb-NO" sz="1500">
              <a:cs typeface="Lucida Sans Unicode"/>
            </a:endParaRPr>
          </a:p>
          <a:p>
            <a:pPr indent="0">
              <a:buNone/>
            </a:pPr>
            <a:endParaRPr lang="nb-NO"/>
          </a:p>
          <a:p>
            <a:pPr indent="0">
              <a:buNone/>
            </a:pPr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741916" y="1321063"/>
            <a:ext cx="3078727" cy="1368546"/>
          </a:xfrm>
          <a:prstGeom prst="rect">
            <a:avLst/>
          </a:prstGeom>
          <a:solidFill>
            <a:srgbClr val="B6DEE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nb-NO" sz="1539">
                <a:cs typeface="Calibri" panose="020F0502020204030204" pitchFamily="34" charset="0"/>
              </a:rPr>
            </a:br>
            <a:r>
              <a:rPr lang="nb-NO" sz="1197">
                <a:cs typeface="Calibri" panose="020F0502020204030204" pitchFamily="34" charset="0"/>
              </a:rPr>
              <a:t>Fylkesmannen skal finne ut om skolen har gjort jobben sin, og bestemme kva skolen skal </a:t>
            </a:r>
            <a:r>
              <a:rPr lang="nb-NO" sz="1197" err="1">
                <a:cs typeface="Calibri" panose="020F0502020204030204" pitchFamily="34" charset="0"/>
              </a:rPr>
              <a:t>gjere</a:t>
            </a:r>
            <a:r>
              <a:rPr lang="nb-NO" sz="1197">
                <a:cs typeface="Calibri" panose="020F0502020204030204" pitchFamily="34" charset="0"/>
              </a:rPr>
              <a:t> for at eleven får det trygt og godt på skolen</a:t>
            </a:r>
            <a:r>
              <a:rPr lang="nb-NO" sz="1197"/>
              <a:t>.</a:t>
            </a:r>
            <a:br>
              <a:rPr lang="nb-NO" sz="1197"/>
            </a:br>
            <a:endParaRPr lang="nb-NO" sz="1197"/>
          </a:p>
          <a:p>
            <a:endParaRPr lang="nb-NO" sz="855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0" y="3986666"/>
            <a:ext cx="5103463" cy="20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8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b="6022"/>
          <a:stretch/>
        </p:blipFill>
        <p:spPr>
          <a:xfrm>
            <a:off x="4264127" y="1704913"/>
            <a:ext cx="4232100" cy="278004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23357" y="1273891"/>
            <a:ext cx="8374137" cy="342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99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8" y="6061391"/>
            <a:ext cx="8920949" cy="127872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08081" y="658146"/>
            <a:ext cx="4494941" cy="3632898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sz="2052">
                <a:solidFill>
                  <a:schemeClr val="accent1"/>
                </a:solidFill>
              </a:rPr>
              <a:t>Nullmobbing.no</a:t>
            </a:r>
            <a:br>
              <a:rPr lang="nb-NO" sz="1368"/>
            </a:br>
            <a:endParaRPr lang="nb-NO" sz="1368"/>
          </a:p>
          <a:p>
            <a:pPr indent="0">
              <a:buNone/>
            </a:pPr>
            <a:r>
              <a:rPr lang="nb-NO" sz="1539"/>
              <a:t>På </a:t>
            </a:r>
            <a:r>
              <a:rPr lang="nb-NO" sz="1539">
                <a:solidFill>
                  <a:schemeClr val="accent1"/>
                </a:solidFill>
              </a:rPr>
              <a:t>nullmobbing.no</a:t>
            </a:r>
            <a:r>
              <a:rPr lang="nb-NO" sz="1539"/>
              <a:t> finn du informasjon om</a:t>
            </a:r>
            <a:br>
              <a:rPr lang="nb-NO" sz="1539"/>
            </a:br>
            <a:endParaRPr lang="nb-NO" sz="1539"/>
          </a:p>
          <a:p>
            <a:pPr marL="244345" indent="-244345"/>
            <a:r>
              <a:rPr lang="nb-NO" sz="1539"/>
              <a:t>kva for </a:t>
            </a:r>
            <a:r>
              <a:rPr lang="nb-NO" sz="1539" err="1"/>
              <a:t>rettar</a:t>
            </a:r>
            <a:r>
              <a:rPr lang="nb-NO" sz="1539"/>
              <a:t> </a:t>
            </a:r>
            <a:r>
              <a:rPr lang="nb-NO" sz="1539" err="1"/>
              <a:t>elevar</a:t>
            </a:r>
            <a:r>
              <a:rPr lang="nb-NO" sz="1539"/>
              <a:t> og foreldre har</a:t>
            </a:r>
          </a:p>
          <a:p>
            <a:pPr marL="244345" indent="-244345"/>
            <a:r>
              <a:rPr lang="nb-NO" sz="1539"/>
              <a:t>kva </a:t>
            </a:r>
            <a:r>
              <a:rPr lang="nb-NO" sz="1539" err="1"/>
              <a:t>ein</a:t>
            </a:r>
            <a:r>
              <a:rPr lang="nb-NO" sz="1539"/>
              <a:t> kan </a:t>
            </a:r>
            <a:r>
              <a:rPr lang="nb-NO" sz="1539" err="1"/>
              <a:t>gjere</a:t>
            </a:r>
            <a:r>
              <a:rPr lang="nb-NO" sz="1539"/>
              <a:t> dersom </a:t>
            </a:r>
            <a:r>
              <a:rPr lang="nb-NO" sz="1539" err="1"/>
              <a:t>ein</a:t>
            </a:r>
            <a:r>
              <a:rPr lang="nb-NO" sz="1539"/>
              <a:t> opplever mobbing</a:t>
            </a:r>
          </a:p>
          <a:p>
            <a:pPr marL="244345" indent="-244345"/>
            <a:r>
              <a:rPr lang="nb-NO" sz="1539"/>
              <a:t>kven </a:t>
            </a:r>
            <a:r>
              <a:rPr lang="nb-NO" sz="1539" err="1"/>
              <a:t>ein</a:t>
            </a:r>
            <a:r>
              <a:rPr lang="nb-NO" sz="1539"/>
              <a:t> kan ta kontakt med</a:t>
            </a:r>
          </a:p>
          <a:p>
            <a:pPr marL="244345" indent="-244345"/>
            <a:r>
              <a:rPr lang="nb-NO" sz="1539" err="1"/>
              <a:t>korleis</a:t>
            </a:r>
            <a:r>
              <a:rPr lang="nb-NO" sz="1539"/>
              <a:t> melde </a:t>
            </a:r>
            <a:r>
              <a:rPr lang="nb-NO" sz="1539" err="1"/>
              <a:t>frå</a:t>
            </a:r>
            <a:r>
              <a:rPr lang="nb-NO" sz="1539"/>
              <a:t> om mobbing  </a:t>
            </a:r>
          </a:p>
          <a:p>
            <a:endParaRPr lang="nb-NO"/>
          </a:p>
          <a:p>
            <a:pPr indent="0">
              <a:buNone/>
            </a:pP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8" y="4537342"/>
            <a:ext cx="4204207" cy="12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innhold 1">
            <a:extLst>
              <a:ext uri="{FF2B5EF4-FFF2-40B4-BE49-F238E27FC236}">
                <a16:creationId xmlns:a16="http://schemas.microsoft.com/office/drawing/2014/main" id="{50FB1A3C-E2C5-43F4-8931-181323E2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25" y="1245887"/>
            <a:ext cx="8229600" cy="3785885"/>
          </a:xfrm>
        </p:spPr>
        <p:txBody>
          <a:bodyPr/>
          <a:lstStyle/>
          <a:p>
            <a:pPr indent="-255270"/>
            <a:r>
              <a:rPr lang="nn-NO" altLang="nb-NO">
                <a:cs typeface="Lucida Sans Unicode"/>
              </a:rPr>
              <a:t>4 grupper</a:t>
            </a:r>
          </a:p>
          <a:p>
            <a:pPr indent="-255270"/>
            <a:r>
              <a:rPr lang="nb-NO" altLang="nb-NO"/>
              <a:t>62 </a:t>
            </a:r>
            <a:r>
              <a:rPr lang="nb-NO" altLang="nb-NO" err="1"/>
              <a:t>elevar</a:t>
            </a:r>
            <a:endParaRPr lang="nn-NO" altLang="nb-NO" err="1">
              <a:cs typeface="Lucida Sans Unicode"/>
            </a:endParaRPr>
          </a:p>
          <a:p>
            <a:pPr indent="-255270"/>
            <a:r>
              <a:rPr lang="nn-NO" altLang="nb-NO"/>
              <a:t>”Bli-kjent-år”</a:t>
            </a:r>
            <a:r>
              <a:rPr lang="nb-NO" altLang="nb-NO"/>
              <a:t>                </a:t>
            </a:r>
            <a:endParaRPr lang="nb-NO" altLang="nb-NO">
              <a:cs typeface="Lucida Sans Unicode"/>
            </a:endParaRPr>
          </a:p>
          <a:p>
            <a:pPr indent="-255270"/>
            <a:r>
              <a:rPr lang="nn-NO" altLang="nb-NO"/>
              <a:t>Samarbeid på tvers av trinnet</a:t>
            </a:r>
            <a:endParaRPr lang="nn-NO" altLang="nb-NO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8F2BCC-A1D0-4A4F-B3A2-9BE2582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nn-NO"/>
              <a:t>Gruppedeling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innhold 1">
            <a:extLst>
              <a:ext uri="{FF2B5EF4-FFF2-40B4-BE49-F238E27FC236}">
                <a16:creationId xmlns:a16="http://schemas.microsoft.com/office/drawing/2014/main" id="{F39301A0-4CE4-4E74-9FCD-1878ED4F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1" y="1208512"/>
            <a:ext cx="8733009" cy="4530367"/>
          </a:xfrm>
        </p:spPr>
        <p:txBody>
          <a:bodyPr/>
          <a:lstStyle/>
          <a:p>
            <a:pPr indent="-255270">
              <a:buFont typeface="Wingdings 3" panose="05040102010807070707" pitchFamily="18" charset="2"/>
              <a:buNone/>
            </a:pPr>
            <a:endParaRPr lang="nn-NO" altLang="nb-NO">
              <a:cs typeface="Lucida Sans Unicode"/>
            </a:endParaRPr>
          </a:p>
          <a:p>
            <a:pPr indent="-255270"/>
            <a:r>
              <a:rPr lang="nn-NO" altLang="nb-NO"/>
              <a:t>Fadderordning</a:t>
            </a:r>
            <a:r>
              <a:rPr lang="nb-NO" altLang="nb-NO"/>
              <a:t> (5.trinn er fadder)</a:t>
            </a:r>
            <a:endParaRPr lang="nn-NO" altLang="nb-NO">
              <a:cs typeface="Lucida Sans Unicode"/>
            </a:endParaRPr>
          </a:p>
          <a:p>
            <a:pPr indent="-255270"/>
            <a:r>
              <a:rPr lang="nb-NO" altLang="nb-NO"/>
              <a:t>Trekantsamtaler her starter neste veke + </a:t>
            </a:r>
            <a:r>
              <a:rPr lang="nb-NO" altLang="nb-NO" err="1"/>
              <a:t>veka</a:t>
            </a:r>
            <a:r>
              <a:rPr lang="nb-NO" altLang="nb-NO"/>
              <a:t> etter</a:t>
            </a:r>
            <a:endParaRPr lang="nb-NO" altLang="nb-NO">
              <a:cs typeface="Lucida Sans Unicode"/>
            </a:endParaRPr>
          </a:p>
          <a:p>
            <a:pPr indent="-255270"/>
            <a:r>
              <a:rPr lang="nn-NO" altLang="nb-NO"/>
              <a:t>Besøksdagen </a:t>
            </a:r>
            <a:r>
              <a:rPr lang="nn" altLang="nb-NO"/>
              <a:t>er</a:t>
            </a:r>
            <a:r>
              <a:rPr lang="nb-NO" altLang="nb-NO"/>
              <a:t> </a:t>
            </a:r>
            <a:r>
              <a:rPr lang="nn" altLang="nb-NO"/>
              <a:t>10</a:t>
            </a:r>
            <a:r>
              <a:rPr lang="nb-NO" altLang="nb-NO"/>
              <a:t>.juni. </a:t>
            </a:r>
            <a:endParaRPr lang="nn" altLang="nb-NO"/>
          </a:p>
          <a:p>
            <a:pPr indent="-255270"/>
            <a:r>
              <a:rPr lang="nb-NO" altLang="nb-NO">
                <a:cs typeface="Lucida Sans Unicode"/>
              </a:rPr>
              <a:t>Heimesida </a:t>
            </a:r>
            <a:r>
              <a:rPr lang="nb-NO">
                <a:ea typeface="+mn-lt"/>
                <a:cs typeface="+mn-lt"/>
                <a:hlinkClick r:id="rId3"/>
              </a:rPr>
              <a:t>https://www.minskole.no/kleppe</a:t>
            </a:r>
            <a:endParaRPr lang="nb-NO" altLang="nb-NO"/>
          </a:p>
          <a:p>
            <a:pPr indent="-255270"/>
            <a:r>
              <a:rPr lang="nn-NO" altLang="nb-NO"/>
              <a:t>Mjølk og frukt</a:t>
            </a:r>
            <a:r>
              <a:rPr lang="nb-NO" altLang="nb-NO"/>
              <a:t> kan </a:t>
            </a:r>
            <a:r>
              <a:rPr lang="nb-NO" altLang="nb-NO" err="1"/>
              <a:t>bestillas</a:t>
            </a:r>
            <a:r>
              <a:rPr lang="nb-NO" altLang="nb-NO"/>
              <a:t> her: </a:t>
            </a:r>
            <a:r>
              <a:rPr lang="nn-NO" altLang="nb-NO">
                <a:hlinkClick r:id="rId4"/>
              </a:rPr>
              <a:t>https://www.skolelyst.no</a:t>
            </a:r>
            <a:r>
              <a:rPr lang="nb-NO" altLang="nb-NO"/>
              <a:t>   </a:t>
            </a:r>
            <a:r>
              <a:rPr lang="nn-NO" altLang="nb-NO">
                <a:hlinkClick r:id="rId5"/>
              </a:rPr>
              <a:t>https://skolefrukt.no/</a:t>
            </a:r>
            <a:endParaRPr lang="nb-NO" altLang="nb-NO">
              <a:cs typeface="Lucida Sans Unicode"/>
            </a:endParaRPr>
          </a:p>
          <a:p>
            <a:pPr indent="-255270"/>
            <a:endParaRPr lang="nn-NO" altLang="nb-NO">
              <a:cs typeface="Lucida Sans Unicode"/>
            </a:endParaRPr>
          </a:p>
          <a:p>
            <a:pPr indent="-255270">
              <a:buFont typeface="Wingdings 3" panose="05040102010807070707" pitchFamily="18" charset="2"/>
              <a:buNone/>
            </a:pPr>
            <a:endParaRPr lang="nn-NO" altLang="nb-NO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7816F5A-F9DF-473A-B34D-9CCDF15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n"/>
              <a:t>Praktisk</a:t>
            </a:r>
            <a:r>
              <a:rPr lang="nn-NO"/>
              <a:t> info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B099890-80F8-5B48-B820-8120C300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53120"/>
            <a:ext cx="7429742" cy="4117389"/>
          </a:xfrm>
        </p:spPr>
        <p:txBody>
          <a:bodyPr/>
          <a:lstStyle/>
          <a:p>
            <a:pPr indent="-255270"/>
            <a:r>
              <a:rPr lang="nb-NO"/>
              <a:t>Elevrolla</a:t>
            </a:r>
            <a:endParaRPr lang="nb-NO">
              <a:cs typeface="Lucida Sans Unicode"/>
            </a:endParaRPr>
          </a:p>
          <a:p>
            <a:pPr indent="-255270"/>
            <a:r>
              <a:rPr lang="nb-NO"/>
              <a:t>Leik og klassemiljø i starten</a:t>
            </a:r>
            <a:endParaRPr lang="nb-NO">
              <a:cs typeface="Lucida Sans Unicode"/>
            </a:endParaRPr>
          </a:p>
          <a:p>
            <a:pPr indent="-255270"/>
            <a:r>
              <a:rPr lang="nb-NO"/>
              <a:t>Faga</a:t>
            </a:r>
            <a:endParaRPr lang="nb-NO">
              <a:cs typeface="Lucida Sans Unicode"/>
            </a:endParaRPr>
          </a:p>
          <a:p>
            <a:pPr indent="-255270"/>
            <a:r>
              <a:rPr lang="nb-NO"/>
              <a:t>Tidleg Innsats</a:t>
            </a:r>
            <a:r>
              <a:rPr lang="nn"/>
              <a:t> og tilpassa opplæring</a:t>
            </a:r>
            <a:endParaRPr lang="nb-NO">
              <a:cs typeface="Lucida Sans Unicode"/>
            </a:endParaRPr>
          </a:p>
          <a:p>
            <a:pPr indent="-255270"/>
            <a:r>
              <a:rPr lang="nb-NO"/>
              <a:t>Fire hovudområder</a:t>
            </a:r>
            <a:endParaRPr lang="nb-NO">
              <a:cs typeface="Lucida Sans Unicode"/>
            </a:endParaRPr>
          </a:p>
          <a:p>
            <a:pPr marL="620395" lvl="1"/>
            <a:r>
              <a:rPr lang="nb-NO"/>
              <a:t>Lesing og skriving</a:t>
            </a:r>
            <a:endParaRPr lang="nb-NO">
              <a:cs typeface="Lucida Sans Unicode"/>
            </a:endParaRPr>
          </a:p>
          <a:p>
            <a:pPr marL="620395" lvl="1"/>
            <a:r>
              <a:rPr lang="nb-NO"/>
              <a:t>Rekning</a:t>
            </a:r>
            <a:endParaRPr lang="nb-NO">
              <a:cs typeface="Lucida Sans Unicode"/>
            </a:endParaRPr>
          </a:p>
          <a:p>
            <a:pPr marL="620395" lvl="1"/>
            <a:r>
              <a:rPr lang="nb-NO"/>
              <a:t>Sosial kompetanse</a:t>
            </a:r>
            <a:endParaRPr lang="nb-NO">
              <a:cs typeface="Lucida Sans Unicode"/>
            </a:endParaRPr>
          </a:p>
          <a:p>
            <a:pPr marL="620395" lvl="1"/>
            <a:r>
              <a:rPr lang="nb-NO"/>
              <a:t>Fysisk aktivitet</a:t>
            </a:r>
            <a:endParaRPr lang="nb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1755428-7F7C-5C42-AE8D-D0E7D650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Kva gjer dei i første klasse?</a:t>
            </a:r>
          </a:p>
        </p:txBody>
      </p:sp>
    </p:spTree>
    <p:extLst>
      <p:ext uri="{BB962C8B-B14F-4D97-AF65-F5344CB8AC3E}">
        <p14:creationId xmlns:p14="http://schemas.microsoft.com/office/powerpoint/2010/main" val="103562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>
            <a:extLst>
              <a:ext uri="{FF2B5EF4-FFF2-40B4-BE49-F238E27FC236}">
                <a16:creationId xmlns:a16="http://schemas.microsoft.com/office/drawing/2014/main" id="{85807D13-84D9-498F-8006-3074B579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9600"/>
              <a:t>    </a:t>
            </a:r>
            <a:r>
              <a:rPr lang="nb-NO" sz="9600" err="1">
                <a:solidFill>
                  <a:schemeClr val="accent1"/>
                </a:solidFill>
              </a:rPr>
              <a:t>Skulestart</a:t>
            </a:r>
            <a:r>
              <a:rPr lang="nb-NO" sz="6600"/>
              <a:t>	</a:t>
            </a:r>
            <a:endParaRPr lang="nn-NO" sz="6600"/>
          </a:p>
        </p:txBody>
      </p:sp>
      <p:sp>
        <p:nvSpPr>
          <p:cNvPr id="10243" name="Plassholder for innhold 2">
            <a:extLst>
              <a:ext uri="{FF2B5EF4-FFF2-40B4-BE49-F238E27FC236}">
                <a16:creationId xmlns:a16="http://schemas.microsoft.com/office/drawing/2014/main" id="{92729080-D37E-4FD8-9BD9-5AB46AE3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2031"/>
            <a:ext cx="8229600" cy="4554204"/>
          </a:xfrm>
        </p:spPr>
        <p:txBody>
          <a:bodyPr/>
          <a:lstStyle/>
          <a:p>
            <a:pPr indent="-255270" eaLnBrk="1" hangingPunct="1"/>
            <a:endParaRPr lang="nb-NO" altLang="nb-NO">
              <a:cs typeface="Lucida Sans Unicode"/>
            </a:endParaRPr>
          </a:p>
          <a:p>
            <a:pPr lvl="4" eaLnBrk="1" hangingPunct="1">
              <a:buNone/>
            </a:pPr>
            <a:r>
              <a:rPr lang="nb-NO" altLang="nb-NO"/>
              <a:t>    </a:t>
            </a:r>
            <a:r>
              <a:rPr lang="nb-NO" altLang="nb-NO" sz="6000"/>
              <a:t> </a:t>
            </a:r>
            <a:r>
              <a:rPr lang="nn" altLang="nb-NO" sz="6000"/>
              <a:t>14.08.</a:t>
            </a:r>
            <a:r>
              <a:rPr lang="nb-NO" altLang="nb-NO" sz="6000"/>
              <a:t>2025</a:t>
            </a:r>
            <a:endParaRPr lang="nn" altLang="nb-NO" sz="6000">
              <a:cs typeface="Lucida Sans Unicode"/>
            </a:endParaRPr>
          </a:p>
          <a:p>
            <a:pPr lvl="4" eaLnBrk="1" hangingPunct="1">
              <a:buFontTx/>
              <a:buNone/>
            </a:pPr>
            <a:endParaRPr lang="nb-NO" altLang="nb-NO" sz="6000"/>
          </a:p>
          <a:p>
            <a:pPr lvl="4" eaLnBrk="1" hangingPunct="1">
              <a:buNone/>
            </a:pPr>
            <a:r>
              <a:rPr lang="nb-NO" altLang="nb-NO" sz="6000" b="1"/>
              <a:t>  Velkommen!</a:t>
            </a:r>
            <a:endParaRPr lang="nb-NO" altLang="nb-NO" sz="6000" b="1"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3212FCBF-5373-48A8-8D34-2C24AB349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813887"/>
              </p:ext>
            </p:extLst>
          </p:nvPr>
        </p:nvGraphicFramePr>
        <p:xfrm>
          <a:off x="151268" y="1181019"/>
          <a:ext cx="8380525" cy="37578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9666">
                <a:tc>
                  <a:txBody>
                    <a:bodyPr/>
                    <a:lstStyle/>
                    <a:p>
                      <a:r>
                        <a:rPr lang="nn-NO" sz="1800"/>
                        <a:t>Måndag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Tysdag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Onsdag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Torsdag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Fredag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66"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615"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666"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 </a:t>
                      </a:r>
                      <a:r>
                        <a:rPr lang="nn-NO" sz="1400"/>
                        <a:t>til</a:t>
                      </a:r>
                      <a:r>
                        <a:rPr lang="nn-NO" sz="1400" baseline="0"/>
                        <a:t> 12.15</a:t>
                      </a:r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Uteskule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  <a:r>
                        <a:rPr lang="nn-NO" sz="1400"/>
                        <a:t> til 12.15</a:t>
                      </a:r>
                      <a:endParaRPr lang="nn-NO" sz="180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587">
                <a:tc>
                  <a:txBody>
                    <a:bodyPr/>
                    <a:lstStyle/>
                    <a:p>
                      <a:r>
                        <a:rPr lang="nn-NO" sz="1400"/>
                        <a:t>Aktivitetstavle til 13.25</a:t>
                      </a:r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/>
                        <a:t>Aktivitetstavle til 13.40</a:t>
                      </a:r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Uteskule </a:t>
                      </a:r>
                      <a:r>
                        <a:rPr lang="nn-NO" sz="1400"/>
                        <a:t>til 13.40</a:t>
                      </a:r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666"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  <a:endParaRPr lang="nn-NO" sz="1800">
                        <a:solidFill>
                          <a:srgbClr val="FF0000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nn-NO" sz="180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30441997-778E-476E-BE79-17D6CF51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3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n-NO"/>
              <a:t>Dagsrytme</a:t>
            </a:r>
            <a:r>
              <a:rPr lang="nb-NO"/>
              <a:t> </a:t>
            </a:r>
            <a:r>
              <a:rPr lang="nn-NO"/>
              <a:t>- </a:t>
            </a:r>
            <a:r>
              <a:rPr lang="nn-NO" sz="1800"/>
              <a:t> skulestart om morgonen kl.</a:t>
            </a:r>
            <a:r>
              <a:rPr lang="nb-NO" sz="1800"/>
              <a:t>08.</a:t>
            </a:r>
            <a:r>
              <a:rPr lang="nn-NO" sz="1800"/>
              <a:t>15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01F73A0-5729-78D5-9334-0AB12B385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indent="-255270"/>
            <a:endParaRPr lang="nb-NO">
              <a:cs typeface="Lucida Sans Unicode"/>
            </a:endParaRPr>
          </a:p>
          <a:p>
            <a:pPr indent="-255270"/>
            <a:r>
              <a:rPr lang="nn-NO">
                <a:cs typeface="Lucida Sans Unicode"/>
              </a:rPr>
              <a:t>6 - åringen, utforsk</a:t>
            </a:r>
            <a:r>
              <a:rPr lang="nn">
                <a:cs typeface="Lucida Sans Unicode"/>
              </a:rPr>
              <a:t>ing</a:t>
            </a:r>
            <a:r>
              <a:rPr lang="nn-NO">
                <a:cs typeface="Lucida Sans Unicode"/>
              </a:rPr>
              <a:t> og læring </a:t>
            </a:r>
          </a:p>
          <a:p>
            <a:pPr indent="-255270"/>
            <a:r>
              <a:rPr lang="nn-NO">
                <a:cs typeface="Lucida Sans Unicode"/>
              </a:rPr>
              <a:t>Tren på </a:t>
            </a:r>
            <a:r>
              <a:rPr lang="nn">
                <a:cs typeface="Lucida Sans Unicode"/>
              </a:rPr>
              <a:t>å vere </a:t>
            </a:r>
            <a:r>
              <a:rPr lang="nn-NO">
                <a:cs typeface="Lucida Sans Unicode"/>
              </a:rPr>
              <a:t>s</a:t>
            </a:r>
            <a:r>
              <a:rPr lang="nn">
                <a:cs typeface="Lucida Sans Unicode"/>
              </a:rPr>
              <a:t>jølvstendig </a:t>
            </a:r>
            <a:endParaRPr lang="nn-NO">
              <a:cs typeface="Lucida Sans Unicode"/>
            </a:endParaRPr>
          </a:p>
          <a:p>
            <a:pPr indent="-255270">
              <a:buFont typeface="Calibri" panose="05040102010807070707" pitchFamily="18" charset="2"/>
              <a:buChar char="-"/>
            </a:pPr>
            <a:r>
              <a:rPr lang="nn-NO">
                <a:cs typeface="Lucida Sans Unicode"/>
              </a:rPr>
              <a:t>Hjelp til h</a:t>
            </a:r>
            <a:r>
              <a:rPr lang="nn">
                <a:cs typeface="Lucida Sans Unicode"/>
              </a:rPr>
              <a:t>eime</a:t>
            </a:r>
            <a:endParaRPr lang="nn-NO">
              <a:cs typeface="Lucida Sans Unicode"/>
            </a:endParaRPr>
          </a:p>
          <a:p>
            <a:pPr indent="-255270">
              <a:buFont typeface="Calibri" panose="05040102010807070707" pitchFamily="18" charset="2"/>
              <a:buChar char="-"/>
            </a:pPr>
            <a:r>
              <a:rPr lang="nn-NO">
                <a:cs typeface="Lucida Sans Unicode"/>
              </a:rPr>
              <a:t>Leik med j</a:t>
            </a:r>
            <a:r>
              <a:rPr lang="nn">
                <a:cs typeface="Lucida Sans Unicode"/>
              </a:rPr>
              <a:t>amnaldrande</a:t>
            </a:r>
            <a:endParaRPr lang="nn-NO">
              <a:cs typeface="Lucida Sans Unicode"/>
            </a:endParaRPr>
          </a:p>
          <a:p>
            <a:pPr indent="-255270">
              <a:buFont typeface="Calibri" panose="05040102010807070707" pitchFamily="18" charset="2"/>
              <a:buChar char="-"/>
            </a:pPr>
            <a:r>
              <a:rPr lang="nn-NO">
                <a:cs typeface="Lucida Sans Unicode"/>
              </a:rPr>
              <a:t>Kle av og på seg sjølv</a:t>
            </a:r>
            <a:r>
              <a:rPr lang="nn">
                <a:cs typeface="Lucida Sans Unicode"/>
              </a:rPr>
              <a:t>e</a:t>
            </a:r>
            <a:endParaRPr lang="nn-NO">
              <a:cs typeface="Lucida Sans Unicode"/>
            </a:endParaRPr>
          </a:p>
          <a:p>
            <a:pPr indent="-255270">
              <a:buFont typeface="Calibri" panose="05040102010807070707" pitchFamily="18" charset="2"/>
              <a:buChar char="-"/>
            </a:pPr>
            <a:r>
              <a:rPr lang="nn-NO">
                <a:cs typeface="Lucida Sans Unicode"/>
              </a:rPr>
              <a:t>Dele – </a:t>
            </a:r>
            <a:r>
              <a:rPr lang="nn-NO" err="1">
                <a:cs typeface="Lucida Sans Unicode"/>
              </a:rPr>
              <a:t>empat</a:t>
            </a:r>
            <a:r>
              <a:rPr lang="nn">
                <a:cs typeface="Lucida Sans Unicode"/>
              </a:rPr>
              <a:t>i</a:t>
            </a:r>
          </a:p>
          <a:p>
            <a:pPr indent="-255270">
              <a:buFont typeface="Calibri" panose="05040102010807070707" pitchFamily="18" charset="2"/>
              <a:buChar char="-"/>
            </a:pPr>
            <a:r>
              <a:rPr lang="nn-NO">
                <a:cs typeface="Lucida Sans Unicode"/>
              </a:rPr>
              <a:t>Matpakke</a:t>
            </a:r>
            <a:r>
              <a:rPr lang="nn">
                <a:cs typeface="Lucida Sans Unicode"/>
              </a:rPr>
              <a:t> </a:t>
            </a:r>
            <a:endParaRPr lang="nn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A60DD81-7280-928E-F018-4149EA4E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b-NO" err="1">
                <a:cs typeface="Lucida Sans Unicode"/>
              </a:rPr>
              <a:t>Skulebarn</a:t>
            </a:r>
            <a:r>
              <a:rPr lang="nb-NO">
                <a:cs typeface="Lucida Sans Unicode"/>
              </a:rPr>
              <a:t>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50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814C024-978E-4741-91D2-EA4CBCEF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6" y="2027115"/>
            <a:ext cx="8447444" cy="3744871"/>
          </a:xfrm>
        </p:spPr>
        <p:txBody>
          <a:bodyPr/>
          <a:lstStyle/>
          <a:p>
            <a:r>
              <a:rPr lang="nb-NO"/>
              <a:t>Best å gå!</a:t>
            </a:r>
            <a:endParaRPr lang="nn"/>
          </a:p>
          <a:p>
            <a:endParaRPr lang="nb-NO"/>
          </a:p>
          <a:p>
            <a:r>
              <a:rPr lang="nb-NO"/>
              <a:t>Trafikk</a:t>
            </a:r>
            <a:endParaRPr lang="nn"/>
          </a:p>
          <a:p>
            <a:endParaRPr lang="nb-NO"/>
          </a:p>
          <a:p>
            <a:r>
              <a:rPr lang="nb-NO"/>
              <a:t>Dropsonar</a:t>
            </a:r>
            <a:endParaRPr lang="nn"/>
          </a:p>
          <a:p>
            <a:endParaRPr lang="nb-NO"/>
          </a:p>
          <a:p>
            <a:r>
              <a:rPr lang="nb-NO"/>
              <a:t>Skyss – har du 2 km eller meir ta kontakt med skulen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B49CF13-33D1-744D-A637-C7993544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1986"/>
          </a:xfrm>
        </p:spPr>
        <p:txBody>
          <a:bodyPr/>
          <a:lstStyle/>
          <a:p>
            <a:r>
              <a:rPr lang="nb-NO"/>
              <a:t>Gå til skulen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C0CD0734-2F6C-C267-5E94-1F18A4F46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7" y="338731"/>
            <a:ext cx="2947052" cy="28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7184B52F-6061-6547-B16D-E4E0A4890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6" y="137516"/>
            <a:ext cx="7597482" cy="5848471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F05FF3AD-CC4C-2F43-97CB-651D20D1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78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248CDB8-FB7D-0844-ACC8-A51E288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11" y="1327018"/>
            <a:ext cx="8687778" cy="3588794"/>
          </a:xfrm>
        </p:spPr>
        <p:txBody>
          <a:bodyPr/>
          <a:lstStyle/>
          <a:p>
            <a:pPr indent="-255270">
              <a:defRPr/>
            </a:pPr>
            <a:endParaRPr lang="nn-NO" altLang="nb-NO">
              <a:cs typeface="Lucida Sans Unicode"/>
            </a:endParaRPr>
          </a:p>
          <a:p>
            <a:pPr indent="-255270">
              <a:defRPr/>
            </a:pPr>
            <a:r>
              <a:rPr lang="nn-NO" altLang="nb-NO">
                <a:cs typeface="Lucida Sans Unicode"/>
              </a:rPr>
              <a:t>Klassevis</a:t>
            </a:r>
            <a:endParaRPr lang="nb-NO" altLang="nb-NO">
              <a:cs typeface="Lucida Sans Unicode"/>
            </a:endParaRPr>
          </a:p>
          <a:p>
            <a:pPr marL="620395" lvl="1">
              <a:defRPr/>
            </a:pPr>
            <a:r>
              <a:rPr lang="nb-NO" altLang="nb-NO">
                <a:cs typeface="Lucida Sans Unicode"/>
              </a:rPr>
              <a:t>P</a:t>
            </a:r>
            <a:r>
              <a:rPr lang="nn" altLang="nb-NO">
                <a:cs typeface="Lucida Sans Unicode"/>
              </a:rPr>
              <a:t>resentasjon</a:t>
            </a:r>
          </a:p>
          <a:p>
            <a:pPr marL="620395" lvl="1">
              <a:defRPr/>
            </a:pPr>
            <a:r>
              <a:rPr lang="nb-NO" altLang="nb-NO">
                <a:cs typeface="Lucida Sans Unicode"/>
              </a:rPr>
              <a:t>V</a:t>
            </a:r>
            <a:r>
              <a:rPr lang="nn-NO" altLang="nb-NO">
                <a:cs typeface="Lucida Sans Unicode"/>
              </a:rPr>
              <a:t>al av foreldrekontaktar</a:t>
            </a:r>
          </a:p>
          <a:p>
            <a:pPr marL="620395" lvl="1">
              <a:defRPr/>
            </a:pPr>
            <a:r>
              <a:rPr lang="nb-NO" altLang="nb-NO">
                <a:cs typeface="Lucida Sans Unicode"/>
              </a:rPr>
              <a:t>V</a:t>
            </a:r>
            <a:r>
              <a:rPr lang="nn-NO" altLang="nb-NO">
                <a:cs typeface="Lucida Sans Unicode"/>
              </a:rPr>
              <a:t>al av FAU-representant i SFO-rom etter klassemøte</a:t>
            </a:r>
            <a:endParaRPr lang="nn" altLang="nb-NO">
              <a:cs typeface="Lucida Sans Unicode"/>
            </a:endParaRPr>
          </a:p>
          <a:p>
            <a:pPr marL="620395" lvl="1">
              <a:defRPr/>
            </a:pPr>
            <a:endParaRPr lang="nn-NO" altLang="nb-NO">
              <a:cs typeface="Lucida Sans Unicode"/>
            </a:endParaRPr>
          </a:p>
          <a:p>
            <a:pPr marL="620395" lvl="1">
              <a:defRPr/>
            </a:pPr>
            <a:endParaRPr lang="nn-NO" altLang="nb-NO">
              <a:cs typeface="Lucida Sans Unicode"/>
            </a:endParaRPr>
          </a:p>
          <a:p>
            <a:pPr marL="620395" lvl="1">
              <a:defRPr/>
            </a:pPr>
            <a:endParaRPr lang="nn-NO" altLang="nb-NO">
              <a:cs typeface="Lucida Sans Unicode"/>
            </a:endParaRPr>
          </a:p>
          <a:p>
            <a:pPr marL="620395" lvl="1">
              <a:defRPr/>
            </a:pPr>
            <a:endParaRPr lang="nn-NO" altLang="nb-NO">
              <a:cs typeface="Lucida Sans Unicode"/>
            </a:endParaRPr>
          </a:p>
          <a:p>
            <a:pPr marL="391795" lvl="1" indent="0">
              <a:buNone/>
              <a:defRPr/>
            </a:pPr>
            <a:endParaRPr lang="nn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166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3A9BE74-77B8-186B-02CF-66BF602C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4745"/>
            <a:ext cx="8229600" cy="5373076"/>
          </a:xfrm>
        </p:spPr>
        <p:txBody>
          <a:bodyPr/>
          <a:lstStyle/>
          <a:p>
            <a:pPr indent="-255270"/>
            <a:endParaRPr lang="nn-NO">
              <a:ea typeface="+mn-lt"/>
              <a:cs typeface="+mn-lt"/>
            </a:endParaRPr>
          </a:p>
          <a:p>
            <a:pPr indent="-255270"/>
            <a:endParaRPr lang="nn">
              <a:ea typeface="+mn-lt"/>
              <a:cs typeface="+mn-lt"/>
            </a:endParaRPr>
          </a:p>
          <a:p>
            <a:pPr indent="-255270"/>
            <a:r>
              <a:rPr lang="nn-NO">
                <a:ea typeface="+mn-lt"/>
                <a:cs typeface="+mn-lt"/>
              </a:rPr>
              <a:t>Informasjon om FAU</a:t>
            </a:r>
            <a:r>
              <a:rPr lang="nn">
                <a:ea typeface="+mn-lt"/>
                <a:cs typeface="+mn-lt"/>
              </a:rPr>
              <a:t> og foreldrekontakt</a:t>
            </a:r>
          </a:p>
          <a:p>
            <a:pPr indent="-255270"/>
            <a:endParaRPr lang="nn">
              <a:ea typeface="+mn-lt"/>
              <a:cs typeface="+mn-lt"/>
            </a:endParaRPr>
          </a:p>
          <a:p>
            <a:pPr indent="-255270"/>
            <a:r>
              <a:rPr lang="nn-NO">
                <a:ea typeface="+mn-lt"/>
                <a:cs typeface="+mn-lt"/>
              </a:rPr>
              <a:t>Informasjon om grunnskulen</a:t>
            </a:r>
            <a:endParaRPr lang="nn-NO">
              <a:cs typeface="Lucida Sans Unicode"/>
            </a:endParaRPr>
          </a:p>
          <a:p>
            <a:pPr indent="-255270"/>
            <a:endParaRPr lang="nn-NO">
              <a:ea typeface="+mn-lt"/>
              <a:cs typeface="+mn-lt"/>
            </a:endParaRPr>
          </a:p>
          <a:p>
            <a:pPr indent="-255270"/>
            <a:r>
              <a:rPr lang="nn-NO">
                <a:ea typeface="+mn-lt"/>
                <a:cs typeface="+mn-lt"/>
              </a:rPr>
              <a:t>1.trinn og tidleg innsats v/avdelingsleiar Per Magne Gudvangen</a:t>
            </a:r>
            <a:r>
              <a:rPr lang="nn">
                <a:ea typeface="+mn-lt"/>
                <a:cs typeface="+mn-lt"/>
              </a:rPr>
              <a:t> og sosialrådgjevar </a:t>
            </a:r>
            <a:r>
              <a:rPr lang="nb-NO">
                <a:ea typeface="+mn-lt"/>
                <a:cs typeface="+mn-lt"/>
              </a:rPr>
              <a:t>Marte Underhaug Berntsen</a:t>
            </a:r>
          </a:p>
          <a:p>
            <a:pPr marL="109855" indent="0">
              <a:buNone/>
            </a:pPr>
            <a:endParaRPr lang="nn-NO">
              <a:ea typeface="+mn-lt"/>
              <a:cs typeface="+mn-lt"/>
            </a:endParaRPr>
          </a:p>
          <a:p>
            <a:pPr indent="-255270"/>
            <a:r>
              <a:rPr lang="nn-NO">
                <a:ea typeface="+mn-lt"/>
                <a:cs typeface="+mn-lt"/>
              </a:rPr>
              <a:t>Klassevis: Val av foreldrekontaktar og representantar til FAU</a:t>
            </a:r>
            <a:endParaRPr lang="nb-NO">
              <a:ea typeface="+mn-lt"/>
              <a:cs typeface="+mn-lt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72A62B7-54E8-C3C5-3C15-5AB4054D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349"/>
          </a:xfrm>
        </p:spPr>
        <p:txBody>
          <a:bodyPr>
            <a:normAutofit fontScale="9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25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FFB2237F-7C71-CE4E-ACE3-63A30F08F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" y="976311"/>
            <a:ext cx="3201051" cy="1965723"/>
          </a:xfrm>
          <a:noFill/>
          <a:ln w="190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Autofit/>
          </a:bodyPr>
          <a:lstStyle/>
          <a:p>
            <a:r>
              <a:rPr lang="nn" sz="7200" b="1"/>
              <a:t>FAU</a:t>
            </a:r>
            <a:endParaRPr lang="en-US" sz="72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Bilde 8">
            <a:extLst>
              <a:ext uri="{FF2B5EF4-FFF2-40B4-BE49-F238E27FC236}">
                <a16:creationId xmlns:a16="http://schemas.microsoft.com/office/drawing/2014/main" id="{ABCC2730-5674-B646-8855-EAAFE667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38" y="512885"/>
            <a:ext cx="5822462" cy="4445000"/>
          </a:xfrm>
          <a:prstGeom prst="rect">
            <a:avLst/>
          </a:prstGeom>
        </p:spPr>
      </p:pic>
      <p:sp>
        <p:nvSpPr>
          <p:cNvPr id="4" name="Undertittel 3">
            <a:extLst>
              <a:ext uri="{FF2B5EF4-FFF2-40B4-BE49-F238E27FC236}">
                <a16:creationId xmlns:a16="http://schemas.microsoft.com/office/drawing/2014/main" id="{FC65B6B0-A892-C501-54DB-316657AB3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251" y="3915966"/>
            <a:ext cx="982157" cy="32265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6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E2D9-4AB1-4062-B623-0012FF030C50}" type="slidenum">
              <a:rPr lang="nb-NO"/>
              <a:pPr/>
              <a:t>5</a:t>
            </a:fld>
            <a:endParaRPr lang="nb-NO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551" y="857251"/>
            <a:ext cx="7155798" cy="865187"/>
          </a:xfrm>
        </p:spPr>
        <p:txBody>
          <a:bodyPr/>
          <a:lstStyle/>
          <a:p>
            <a:r>
              <a:rPr lang="en-US" err="1"/>
              <a:t>Foreldrerådet</a:t>
            </a:r>
            <a:r>
              <a:rPr lang="en-US"/>
              <a:t>	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8431" y="1829688"/>
            <a:ext cx="6291419" cy="3198624"/>
          </a:xfrm>
        </p:spPr>
        <p:txBody>
          <a:bodyPr>
            <a:normAutofit fontScale="85000" lnSpcReduction="10000"/>
          </a:bodyPr>
          <a:lstStyle/>
          <a:p>
            <a:r>
              <a:rPr lang="nb-NO"/>
              <a:t>Alle</a:t>
            </a:r>
            <a:r>
              <a:rPr lang="en-US"/>
              <a:t> </a:t>
            </a:r>
            <a:r>
              <a:rPr lang="en-US" err="1"/>
              <a:t>foreldre</a:t>
            </a:r>
            <a:r>
              <a:rPr lang="en-US"/>
              <a:t> som har barn </a:t>
            </a:r>
            <a:r>
              <a:rPr lang="nb-NO"/>
              <a:t>i</a:t>
            </a:r>
            <a:r>
              <a:rPr lang="en-US"/>
              <a:t> </a:t>
            </a:r>
            <a:r>
              <a:rPr lang="nb-NO"/>
              <a:t>skulen</a:t>
            </a:r>
            <a:r>
              <a:rPr lang="en-US"/>
              <a:t> er </a:t>
            </a:r>
            <a:r>
              <a:rPr lang="nb-NO"/>
              <a:t>          </a:t>
            </a:r>
            <a:r>
              <a:rPr lang="en-US"/>
              <a:t>medlemm</a:t>
            </a:r>
            <a:r>
              <a:rPr lang="nb-NO"/>
              <a:t>ar</a:t>
            </a:r>
            <a:r>
              <a:rPr lang="en-US"/>
              <a:t> av </a:t>
            </a:r>
            <a:r>
              <a:rPr lang="en-US" err="1"/>
              <a:t>foreldrerådet</a:t>
            </a:r>
            <a:endParaRPr lang="en-US"/>
          </a:p>
          <a:p>
            <a:r>
              <a:rPr lang="nb-NO"/>
              <a:t>God</a:t>
            </a:r>
            <a:r>
              <a:rPr lang="en-US"/>
              <a:t> dialog </a:t>
            </a:r>
            <a:r>
              <a:rPr lang="en-US" err="1"/>
              <a:t>mellom</a:t>
            </a:r>
            <a:r>
              <a:rPr lang="en-US"/>
              <a:t> h</a:t>
            </a:r>
            <a:r>
              <a:rPr lang="nb-NO"/>
              <a:t>eim</a:t>
            </a:r>
            <a:r>
              <a:rPr lang="en-US"/>
              <a:t> og </a:t>
            </a:r>
            <a:r>
              <a:rPr lang="en-US" err="1"/>
              <a:t>sk</a:t>
            </a:r>
            <a:r>
              <a:rPr lang="nb-NO"/>
              <a:t>ule </a:t>
            </a:r>
            <a:r>
              <a:rPr lang="en-US"/>
              <a:t>er</a:t>
            </a:r>
            <a:r>
              <a:rPr lang="nb-NO"/>
              <a:t> viktig for trivselen!</a:t>
            </a:r>
            <a:endParaRPr lang="en-US"/>
          </a:p>
          <a:p>
            <a:r>
              <a:rPr lang="en-US" err="1"/>
              <a:t>Samarbeid</a:t>
            </a:r>
            <a:r>
              <a:rPr lang="en-US"/>
              <a:t> </a:t>
            </a:r>
            <a:r>
              <a:rPr lang="en-US" err="1"/>
              <a:t>mellom</a:t>
            </a:r>
            <a:r>
              <a:rPr lang="en-US"/>
              <a:t> h</a:t>
            </a:r>
            <a:r>
              <a:rPr lang="nb-NO"/>
              <a:t>eim</a:t>
            </a:r>
            <a:r>
              <a:rPr lang="en-US"/>
              <a:t> og </a:t>
            </a:r>
            <a:r>
              <a:rPr lang="en-US" err="1"/>
              <a:t>sk</a:t>
            </a:r>
            <a:r>
              <a:rPr lang="nb-NO"/>
              <a:t>ule</a:t>
            </a:r>
            <a:r>
              <a:rPr lang="en-US"/>
              <a:t> er h</a:t>
            </a:r>
            <a:r>
              <a:rPr lang="nb-NO" err="1"/>
              <a:t>eimla</a:t>
            </a:r>
            <a:r>
              <a:rPr lang="en-US"/>
              <a:t> </a:t>
            </a:r>
            <a:r>
              <a:rPr lang="en-US" err="1"/>
              <a:t>opplæringslo</a:t>
            </a:r>
            <a:r>
              <a:rPr lang="nb-NO"/>
              <a:t>va</a:t>
            </a:r>
          </a:p>
          <a:p>
            <a:pPr>
              <a:buFont typeface="Arial" charset="0"/>
              <a:buChar char="•"/>
            </a:pPr>
            <a:r>
              <a:rPr lang="nb-NO"/>
              <a:t>Foreldrerådet vel eit arbeidsutvalg, FAU</a:t>
            </a:r>
          </a:p>
          <a:p>
            <a:pPr>
              <a:buFont typeface="Arial" charset="0"/>
              <a:buChar char="•"/>
            </a:pPr>
            <a:r>
              <a:rPr lang="nb-NO"/>
              <a:t>Gode tips finn du på </a:t>
            </a:r>
            <a:r>
              <a:rPr lang="nb-NO">
                <a:hlinkClick r:id="rId3"/>
              </a:rPr>
              <a:t>www.fug.no</a:t>
            </a:r>
            <a:endParaRPr lang="en-US"/>
          </a:p>
        </p:txBody>
      </p:sp>
      <p:pic>
        <p:nvPicPr>
          <p:cNvPr id="5" name="Bilde 4" descr="paragr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9850" y="1098782"/>
            <a:ext cx="1372398" cy="17965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138CB13-1AB1-5C43-A5B7-5076DD99F7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1182" y="4222651"/>
            <a:ext cx="1601788" cy="2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1987" y="594295"/>
            <a:ext cx="6404535" cy="724551"/>
          </a:xfrm>
        </p:spPr>
        <p:txBody>
          <a:bodyPr>
            <a:normAutofit fontScale="90000"/>
          </a:bodyPr>
          <a:lstStyle/>
          <a:p>
            <a:r>
              <a:rPr lang="nb-NO"/>
              <a:t> </a:t>
            </a:r>
            <a:r>
              <a:rPr lang="nb-NO" err="1"/>
              <a:t>Arbeidsoppgåver</a:t>
            </a:r>
            <a:r>
              <a:rPr lang="nb-NO"/>
              <a:t> til FAU:</a:t>
            </a:r>
            <a:br>
              <a:rPr lang="nb-NO"/>
            </a:br>
            <a:r>
              <a:rPr lang="nb-NO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0869" y="1473526"/>
            <a:ext cx="8229600" cy="5300337"/>
          </a:xfrm>
        </p:spPr>
        <p:txBody>
          <a:bodyPr/>
          <a:lstStyle/>
          <a:p>
            <a:r>
              <a:rPr lang="nb-NO"/>
              <a:t>Jobbe for eit godt </a:t>
            </a:r>
            <a:r>
              <a:rPr lang="nb-NO" err="1"/>
              <a:t>skulemiljø</a:t>
            </a:r>
            <a:endParaRPr lang="nb-NO"/>
          </a:p>
          <a:p>
            <a:r>
              <a:rPr lang="nb-NO"/>
              <a:t>Informere og høyre alle foreldre om </a:t>
            </a:r>
            <a:r>
              <a:rPr lang="nn"/>
              <a:t>   </a:t>
            </a:r>
            <a:r>
              <a:rPr lang="nb-NO"/>
              <a:t>aktuelle saker</a:t>
            </a:r>
          </a:p>
          <a:p>
            <a:r>
              <a:rPr lang="nb-NO"/>
              <a:t>Samarbeide med </a:t>
            </a:r>
            <a:r>
              <a:rPr lang="nb-NO" err="1"/>
              <a:t>rådsorgan</a:t>
            </a:r>
            <a:r>
              <a:rPr lang="nb-NO"/>
              <a:t> ved skulen, rektor og </a:t>
            </a:r>
            <a:r>
              <a:rPr lang="nn"/>
              <a:t>tilsette</a:t>
            </a:r>
            <a:endParaRPr lang="nb-NO"/>
          </a:p>
          <a:p>
            <a:r>
              <a:rPr lang="nb-NO"/>
              <a:t>Ta initiativ til sosiale aktivitetar for elevane</a:t>
            </a:r>
          </a:p>
          <a:p>
            <a:r>
              <a:rPr lang="nb-NO"/>
              <a:t>Uttale seg om relevante saker frå kommunen eller skulen</a:t>
            </a:r>
          </a:p>
          <a:p>
            <a:r>
              <a:rPr lang="nb-NO"/>
              <a:t>Skape kontakt mellom skulen og lokalsamfunnet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966-C2D3-4D71-97C6-6E70A8B44C46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5" name="Bilde 4" descr="checkl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6522" y="822244"/>
            <a:ext cx="1825625" cy="18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8013" y="602437"/>
            <a:ext cx="5006731" cy="1172308"/>
          </a:xfrm>
        </p:spPr>
        <p:txBody>
          <a:bodyPr/>
          <a:lstStyle/>
          <a:p>
            <a:pPr algn="ctr"/>
            <a:r>
              <a:rPr lang="nb-NO" err="1">
                <a:cs typeface="Calibri Light"/>
              </a:rPr>
              <a:t>Foreldrekontaktar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5338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b-NO"/>
              <a:t>Kontaktledd mellom foreldra i foreldregruppa </a:t>
            </a:r>
            <a:endParaRPr lang="nn"/>
          </a:p>
          <a:p>
            <a:pPr>
              <a:buFont typeface="Arial" charset="0"/>
              <a:buChar char="•"/>
            </a:pPr>
            <a:endParaRPr lang="nb-NO"/>
          </a:p>
          <a:p>
            <a:pPr>
              <a:buFont typeface="Arial" charset="0"/>
              <a:buChar char="•"/>
            </a:pPr>
            <a:r>
              <a:rPr lang="nb-NO"/>
              <a:t>Kontaktledd mellom foreldregruppa og FAU</a:t>
            </a:r>
            <a:endParaRPr lang="nn"/>
          </a:p>
          <a:p>
            <a:pPr>
              <a:buFont typeface="Arial" charset="0"/>
              <a:buChar char="•"/>
            </a:pPr>
            <a:endParaRPr lang="nb-NO"/>
          </a:p>
          <a:p>
            <a:pPr>
              <a:buFont typeface="Arial" charset="0"/>
              <a:buChar char="•"/>
            </a:pPr>
            <a:r>
              <a:rPr lang="nb-NO"/>
              <a:t>Kontaktledd mellom foreldra og skulen, spesielt </a:t>
            </a:r>
            <a:r>
              <a:rPr lang="nb-NO" err="1"/>
              <a:t>kontaktlæraren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966-C2D3-4D71-97C6-6E70A8B44C46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5" name="Bilde 4" descr="ABC+for+foreldrekontak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093" y="4501802"/>
            <a:ext cx="1707330" cy="21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5705" y="387001"/>
            <a:ext cx="6569808" cy="1143512"/>
          </a:xfrm>
        </p:spPr>
        <p:txBody>
          <a:bodyPr>
            <a:normAutofit fontScale="90000"/>
          </a:bodyPr>
          <a:lstStyle/>
          <a:p>
            <a:r>
              <a:rPr lang="nb-NO" err="1"/>
              <a:t>Foreldrekontaktane</a:t>
            </a:r>
            <a:r>
              <a:rPr lang="nb-NO"/>
              <a:t> sine </a:t>
            </a:r>
            <a:r>
              <a:rPr lang="nb-NO" err="1"/>
              <a:t>oppgåver</a:t>
            </a:r>
            <a:r>
              <a:rPr lang="nb-NO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82885"/>
            <a:ext cx="8229600" cy="4378895"/>
          </a:xfrm>
        </p:spPr>
        <p:txBody>
          <a:bodyPr vert="horz" lIns="68580" tIns="34290" rIns="68580" bIns="34290" rtlCol="0" anchor="t">
            <a:normAutofit fontScale="92500"/>
          </a:bodyPr>
          <a:lstStyle/>
          <a:p>
            <a:pPr marL="342900" indent="-342900"/>
            <a:r>
              <a:rPr lang="nb-NO"/>
              <a:t>Bidra til et godt og positivt klassemiljø</a:t>
            </a:r>
            <a:endParaRPr lang="nb-NO" i="1"/>
          </a:p>
          <a:p>
            <a:pPr marL="342900" indent="-342900"/>
            <a:r>
              <a:rPr lang="nb-NO"/>
              <a:t>Planlegge foreldremøter</a:t>
            </a:r>
            <a:r>
              <a:rPr lang="nn"/>
              <a:t> </a:t>
            </a:r>
            <a:r>
              <a:rPr lang="nb-NO" i="1"/>
              <a:t>i samarbeid med </a:t>
            </a:r>
            <a:r>
              <a:rPr lang="nb-NO" i="1" err="1"/>
              <a:t>lærar</a:t>
            </a:r>
            <a:endParaRPr lang="nb-NO" i="1" err="1">
              <a:cs typeface="Calibri"/>
            </a:endParaRPr>
          </a:p>
          <a:p>
            <a:pPr marL="342900" indent="-342900"/>
            <a:r>
              <a:rPr lang="nb-NO"/>
              <a:t>Forberede og gjennomføre praktiske </a:t>
            </a:r>
            <a:r>
              <a:rPr lang="nb-NO" err="1"/>
              <a:t>oppgåver</a:t>
            </a:r>
            <a:r>
              <a:rPr lang="nb-NO"/>
              <a:t> med møter og arrangement</a:t>
            </a:r>
            <a:endParaRPr lang="nb-NO" i="1"/>
          </a:p>
          <a:p>
            <a:pPr marL="342900" indent="-342900"/>
            <a:r>
              <a:rPr lang="nb-NO" err="1"/>
              <a:t>Halde</a:t>
            </a:r>
            <a:r>
              <a:rPr lang="nb-NO"/>
              <a:t> seg oppdatert på kva foreldra i klassen er </a:t>
            </a:r>
            <a:r>
              <a:rPr lang="nb-NO" err="1"/>
              <a:t>oppteken</a:t>
            </a:r>
            <a:r>
              <a:rPr lang="nb-NO"/>
              <a:t> av</a:t>
            </a:r>
            <a:endParaRPr lang="nb-NO" i="1">
              <a:cs typeface="Calibri" panose="020F0502020204030204"/>
            </a:endParaRPr>
          </a:p>
          <a:p>
            <a:r>
              <a:rPr lang="nb-NO"/>
              <a:t>Vere bindeledd mellom FAU og foreldregruppa</a:t>
            </a:r>
            <a:endParaRPr lang="nn"/>
          </a:p>
          <a:p>
            <a:r>
              <a:rPr lang="nn">
                <a:cs typeface="Calibri"/>
              </a:rPr>
              <a:t>Arbeide for inkludering – både i elevgruppa og i foreldregruppa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966-C2D3-4D71-97C6-6E70A8B44C46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5" name="Bilde 4" descr="smiley-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3032" y="457938"/>
            <a:ext cx="1251677" cy="12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3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10E76B-B504-BCC3-7A5B-47D816B2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"/>
              <a:t>Val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9A5925-0D7B-AB06-E47B-B49A45ADE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"/>
              <a:t>To foreldrekontaktar pr klasse – kontaktlærar sørger for valet.</a:t>
            </a:r>
          </a:p>
          <a:p>
            <a:endParaRPr lang="nn"/>
          </a:p>
          <a:p>
            <a:r>
              <a:rPr lang="nn"/>
              <a:t>Ein FAU –representant frå 1.trinn. Denne blir valt blant foreldrekontaktane etter klassevise møter. Foreldrekontaktane venter igjen i SFO-rommet, rektor sørger for valet.</a:t>
            </a:r>
          </a:p>
        </p:txBody>
      </p:sp>
    </p:spTree>
    <p:extLst>
      <p:ext uri="{BB962C8B-B14F-4D97-AF65-F5344CB8AC3E}">
        <p14:creationId xmlns:p14="http://schemas.microsoft.com/office/powerpoint/2010/main" val="3929637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neskelig">
  <a:themeElements>
    <a:clrScheme name="Menneskelig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5ec20846-ed28-4c76-99b4-2e549512b51e" xsi:nil="true"/>
    <Owner xmlns="5ec20846-ed28-4c76-99b4-2e549512b51e">
      <UserInfo>
        <DisplayName/>
        <AccountId xsi:nil="true"/>
        <AccountType/>
      </UserInfo>
    </Owner>
    <LMS_Mappings xmlns="5ec20846-ed28-4c76-99b4-2e549512b51e" xsi:nil="true"/>
    <Member_Groups xmlns="5ec20846-ed28-4c76-99b4-2e549512b51e">
      <UserInfo>
        <DisplayName/>
        <AccountId xsi:nil="true"/>
        <AccountType/>
      </UserInfo>
    </Member_Groups>
    <CultureName xmlns="5ec20846-ed28-4c76-99b4-2e549512b51e" xsi:nil="true"/>
    <AppVersion xmlns="5ec20846-ed28-4c76-99b4-2e549512b51e" xsi:nil="true"/>
    <DefaultSectionNames xmlns="5ec20846-ed28-4c76-99b4-2e549512b51e" xsi:nil="true"/>
    <Invited_Members xmlns="5ec20846-ed28-4c76-99b4-2e549512b51e" xsi:nil="true"/>
    <Math_Settings xmlns="5ec20846-ed28-4c76-99b4-2e549512b51e" xsi:nil="true"/>
    <Templates xmlns="5ec20846-ed28-4c76-99b4-2e549512b51e" xsi:nil="true"/>
    <Self_Registration_Enabled xmlns="5ec20846-ed28-4c76-99b4-2e549512b51e" xsi:nil="true"/>
    <Is_Collaboration_Space_Locked xmlns="5ec20846-ed28-4c76-99b4-2e549512b51e" xsi:nil="true"/>
    <Members xmlns="5ec20846-ed28-4c76-99b4-2e549512b51e">
      <UserInfo>
        <DisplayName/>
        <AccountId xsi:nil="true"/>
        <AccountType/>
      </UserInfo>
    </Members>
    <Distribution_Groups xmlns="5ec20846-ed28-4c76-99b4-2e549512b51e" xsi:nil="true"/>
    <NotebookType xmlns="5ec20846-ed28-4c76-99b4-2e549512b51e" xsi:nil="true"/>
    <FolderType xmlns="5ec20846-ed28-4c76-99b4-2e549512b51e" xsi:nil="true"/>
    <Leaders xmlns="5ec20846-ed28-4c76-99b4-2e549512b51e">
      <UserInfo>
        <DisplayName/>
        <AccountId xsi:nil="true"/>
        <AccountType/>
      </UserInfo>
    </Leaders>
    <TeamsChannelId xmlns="5ec20846-ed28-4c76-99b4-2e549512b51e" xsi:nil="true"/>
    <Invited_Leaders xmlns="5ec20846-ed28-4c76-99b4-2e549512b51e" xsi:nil="true"/>
    <IsNotebookLocked xmlns="5ec20846-ed28-4c76-99b4-2e549512b51e" xsi:nil="true"/>
    <SharedWithUsers xmlns="16ae3917-4560-47ff-98d1-20c072639995">
      <UserInfo>
        <DisplayName>Merete Sofie Vigesdal</DisplayName>
        <AccountId>16</AccountId>
        <AccountType/>
      </UserInfo>
    </SharedWithUsers>
    <lcf76f155ced4ddcb4097134ff3c332f xmlns="5ec20846-ed28-4c76-99b4-2e549512b51e">
      <Terms xmlns="http://schemas.microsoft.com/office/infopath/2007/PartnerControls"/>
    </lcf76f155ced4ddcb4097134ff3c332f>
    <TaxCatchAll xmlns="16ae3917-4560-47ff-98d1-20c0726399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EE29E5287B0B49A713A813002293E3" ma:contentTypeVersion="39" ma:contentTypeDescription="Opprett et nytt dokument." ma:contentTypeScope="" ma:versionID="1c0af7d882c8d57716f5293f1f2db399">
  <xsd:schema xmlns:xsd="http://www.w3.org/2001/XMLSchema" xmlns:xs="http://www.w3.org/2001/XMLSchema" xmlns:p="http://schemas.microsoft.com/office/2006/metadata/properties" xmlns:ns2="5ec20846-ed28-4c76-99b4-2e549512b51e" xmlns:ns3="16ae3917-4560-47ff-98d1-20c072639995" targetNamespace="http://schemas.microsoft.com/office/2006/metadata/properties" ma:root="true" ma:fieldsID="d68996e924dca5df04cc11087095f0a9" ns2:_="" ns3:_="">
    <xsd:import namespace="5ec20846-ed28-4c76-99b4-2e549512b51e"/>
    <xsd:import namespace="16ae3917-4560-47ff-98d1-20c072639995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20846-ed28-4c76-99b4-2e549512b51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Bildemerkelapper" ma:readOnly="false" ma:fieldId="{5cf76f15-5ced-4ddc-b409-7134ff3c332f}" ma:taxonomyMulti="true" ma:sspId="3e5ee0a2-a2c3-4ade-919e-0dc69487c9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4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3917-4560-47ff-98d1-20c072639995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6ba8d4d7-2c5d-4768-9247-dfcf52c968dd}" ma:internalName="TaxCatchAll" ma:showField="CatchAllData" ma:web="16ae3917-4560-47ff-98d1-20c072639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797C3-6A6D-49F2-A62D-4B4A04805B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810B12-53C3-4035-9FB9-D5B12ACE01E3}">
  <ds:schemaRefs>
    <ds:schemaRef ds:uri="16ae3917-4560-47ff-98d1-20c072639995"/>
    <ds:schemaRef ds:uri="5ec20846-ed28-4c76-99b4-2e549512b51e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F41ED2E0-0F21-4E1C-83DC-71871D8256C1}">
  <ds:schemaRefs>
    <ds:schemaRef ds:uri="16ae3917-4560-47ff-98d1-20c072639995"/>
    <ds:schemaRef ds:uri="5ec20846-ed28-4c76-99b4-2e549512b5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Application>Microsoft Office PowerPoint</Application>
  <PresentationFormat>On-screen Show (4:3)</PresentationFormat>
  <Slides>24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Menneskelig</vt:lpstr>
      <vt:lpstr> </vt:lpstr>
      <vt:lpstr>    Skulestart </vt:lpstr>
      <vt:lpstr>PowerPoint Presentation</vt:lpstr>
      <vt:lpstr>FAU</vt:lpstr>
      <vt:lpstr>Foreldrerådet </vt:lpstr>
      <vt:lpstr> Arbeidsoppgåver til FAU:  </vt:lpstr>
      <vt:lpstr>Foreldrekontaktar</vt:lpstr>
      <vt:lpstr>Foreldrekontaktane sine oppgåver:</vt:lpstr>
      <vt:lpstr>Val</vt:lpstr>
      <vt:lpstr>Litt om grunnskulen</vt:lpstr>
      <vt:lpstr>Forventningar til elevar og foreldre</vt:lpstr>
      <vt:lpstr>Foreldra sine rettar</vt:lpstr>
      <vt:lpstr>PowerPoint Presentation</vt:lpstr>
      <vt:lpstr>PowerPoint Presentation</vt:lpstr>
      <vt:lpstr>PowerPoint Presentation</vt:lpstr>
      <vt:lpstr>PowerPoint Presentation</vt:lpstr>
      <vt:lpstr>Gruppedeling </vt:lpstr>
      <vt:lpstr>Praktisk info</vt:lpstr>
      <vt:lpstr>Kva gjer dei i første klasse?</vt:lpstr>
      <vt:lpstr>Dagsrytme -  skulestart om morgonen kl.08.15</vt:lpstr>
      <vt:lpstr>Skulebarn </vt:lpstr>
      <vt:lpstr>Gå til skulen</vt:lpstr>
      <vt:lpstr>PowerPoint Presentation</vt:lpstr>
      <vt:lpstr>PowerPoint Presentation</vt:lpstr>
    </vt:vector>
  </TitlesOfParts>
  <Company>Klepp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End User</dc:creator>
  <cp:revision>50</cp:revision>
  <dcterms:created xsi:type="dcterms:W3CDTF">2012-05-03T07:13:39Z</dcterms:created>
  <dcterms:modified xsi:type="dcterms:W3CDTF">2025-05-21T07:16:35Z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0x01010026EE29E5287B0B49A713A813002293E3</vt:lpwstr>
  </property>
  <property fmtid="{D5CDD505-2E9C-101B-9397-08002B2CF9AE}" pid="3" name="Order">
    <vt:r8>386500</vt:r8>
  </property>
  <property fmtid="{D5CDD505-2E9C-101B-9397-08002B2CF9AE}" pid="4" name="xd_Signature">
    <vt:bool>false</vt:bool>
  </property>
  <property fmtid="{D5CDD505-2E9C-101B-9397-08002B2CF9AE}" pid="5" name="SharedWithUsers">
    <vt:lpwstr>20871;#Merete Sofie Vigesdal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